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57" r:id="rId10"/>
    <p:sldId id="259" r:id="rId11"/>
    <p:sldId id="260" r:id="rId12"/>
    <p:sldId id="263" r:id="rId13"/>
    <p:sldId id="262" r:id="rId14"/>
    <p:sldId id="264" r:id="rId15"/>
    <p:sldId id="265" r:id="rId16"/>
    <p:sldId id="266" r:id="rId17"/>
    <p:sldId id="261" r:id="rId18"/>
    <p:sldId id="267" r:id="rId19"/>
    <p:sldId id="268" r:id="rId20"/>
    <p:sldId id="271" r:id="rId21"/>
    <p:sldId id="269" r:id="rId22"/>
    <p:sldId id="27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16/10/15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mxp1-1.xx.fbcdn.net/hphotos-xfa1/v/t1.0-9/10363648_827618620593431_6640605895706750371_n.jpg?oh=6a77af7d53fd97be6f5a7ce2e97a32b9&amp;oe=56D241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800" b="9282"/>
          <a:stretch/>
        </p:blipFill>
        <p:spPr bwMode="auto">
          <a:xfrm>
            <a:off x="5868144" y="2448881"/>
            <a:ext cx="2156521" cy="321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03200" dist="254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709899" y="1831449"/>
            <a:ext cx="5186060" cy="928487"/>
          </a:xfrm>
        </p:spPr>
        <p:txBody>
          <a:bodyPr wrap="square">
            <a:no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latin typeface="Arial Black" pitchFamily="34" charset="0"/>
              </a:rPr>
              <a:t>Le origini </a:t>
            </a:r>
            <a:endParaRPr lang="it-IT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 rot="19140000">
            <a:off x="1480295" y="2663933"/>
            <a:ext cx="4994187" cy="1127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2"/>
                </a:solidFill>
                <a:latin typeface="Arial Black" pitchFamily="34" charset="0"/>
              </a:rPr>
              <a:t>UA sviluppata in</a:t>
            </a:r>
          </a:p>
          <a:p>
            <a:r>
              <a:rPr lang="it-IT" dirty="0" smtClean="0">
                <a:solidFill>
                  <a:schemeClr val="accent2"/>
                </a:solidFill>
                <a:latin typeface="Arial Black" pitchFamily="34" charset="0"/>
              </a:rPr>
              <a:t>flow DEE learning</a:t>
            </a:r>
            <a:endParaRPr lang="it-IT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Stefania\Desktop\ircbook\fish-irc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6914" l="2012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864096" cy="8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it-IT" b="0" dirty="0" smtClean="0"/>
              <a:t>Questa fase </a:t>
            </a:r>
            <a:r>
              <a:rPr lang="it-IT" dirty="0" smtClean="0"/>
              <a:t>precede</a:t>
            </a:r>
            <a:r>
              <a:rPr lang="it-IT" b="0" dirty="0" smtClean="0"/>
              <a:t> la stesura dell’UA stessa e consiste </a:t>
            </a:r>
            <a:r>
              <a:rPr lang="it-IT" b="0" u="sng" dirty="0" smtClean="0"/>
              <a:t>nell’approccio con i discenti</a:t>
            </a:r>
            <a:r>
              <a:rPr lang="it-IT" b="0" dirty="0" smtClean="0"/>
              <a:t> in un dialogo che in maniera spontanea evidenzi nelle espressioni degli alunni alcuni elementi propedeutici al percorso disciplinare.</a:t>
            </a:r>
          </a:p>
          <a:p>
            <a:pPr marL="0" algn="just">
              <a:spcBef>
                <a:spcPts val="0"/>
              </a:spcBef>
            </a:pPr>
            <a:endParaRPr lang="it-IT" b="0" dirty="0"/>
          </a:p>
          <a:p>
            <a:pPr marL="0" algn="just">
              <a:spcBef>
                <a:spcPts val="0"/>
              </a:spcBef>
            </a:pPr>
            <a:r>
              <a:rPr lang="it-IT" b="0" dirty="0" smtClean="0"/>
              <a:t>Dovendo </a:t>
            </a:r>
            <a:r>
              <a:rPr lang="it-IT" dirty="0" smtClean="0"/>
              <a:t>evitare per quanto possibile una impostazione induttiva</a:t>
            </a:r>
            <a:r>
              <a:rPr lang="it-IT" b="0" dirty="0" smtClean="0"/>
              <a:t>, sarà l’abilità del docente a far emergere dall’ascolto dei bisogni educativi un elemento utile ad avviare la costruzione degli apprendimenti su base deduttiva o analogica.</a:t>
            </a:r>
          </a:p>
          <a:p>
            <a:pPr marL="0" algn="just">
              <a:spcBef>
                <a:spcPts val="0"/>
              </a:spcBef>
            </a:pPr>
            <a:endParaRPr lang="it-IT" b="0" dirty="0"/>
          </a:p>
          <a:p>
            <a:pPr marL="0" algn="just">
              <a:spcBef>
                <a:spcPts val="0"/>
              </a:spcBef>
            </a:pPr>
            <a:r>
              <a:rPr lang="it-IT" b="0" dirty="0" smtClean="0"/>
              <a:t>Dalla conversazione e soprattutto </a:t>
            </a:r>
            <a:r>
              <a:rPr lang="it-IT" b="0" u="sng" dirty="0" smtClean="0"/>
              <a:t>dall’ascolto</a:t>
            </a:r>
            <a:r>
              <a:rPr lang="it-IT" b="0" dirty="0" smtClean="0"/>
              <a:t>, il docente dovrà cogliere gli </a:t>
            </a:r>
            <a:r>
              <a:rPr lang="it-IT" dirty="0" smtClean="0"/>
              <a:t>agganci con i contenuti </a:t>
            </a:r>
            <a:r>
              <a:rPr lang="it-IT" b="0" dirty="0" smtClean="0"/>
              <a:t>da cui sviluppare le competenze; saranno proprio questi agganci che </a:t>
            </a:r>
            <a:r>
              <a:rPr lang="it-IT" dirty="0" smtClean="0"/>
              <a:t>contribuiranno alla definizione della domanda educativa originante</a:t>
            </a:r>
            <a:r>
              <a:rPr lang="it-IT" b="0" dirty="0" smtClean="0"/>
              <a:t>, sebbene la stessa possa formularsi in via ipotetica attendendo che essa effettivamente emerga, per organizzare a priori una ipotesi verosimile di percorso e predisporre alcune risorse per la costruzione degli apprendimenti.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FASE IDEATIVA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427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it-IT" dirty="0"/>
              <a:t>DATI </a:t>
            </a:r>
            <a:r>
              <a:rPr lang="it-IT" dirty="0" smtClean="0"/>
              <a:t>ESISTENZIALI</a:t>
            </a:r>
          </a:p>
          <a:p>
            <a:pPr marL="0" indent="0">
              <a:spcBef>
                <a:spcPts val="0"/>
              </a:spcBef>
            </a:pPr>
            <a:endParaRPr lang="it-IT" dirty="0"/>
          </a:p>
          <a:p>
            <a:pPr marL="0" indent="0">
              <a:spcBef>
                <a:spcPts val="0"/>
              </a:spcBef>
            </a:pPr>
            <a:r>
              <a:rPr lang="it-IT" dirty="0"/>
              <a:t>Domanda </a:t>
            </a:r>
            <a:r>
              <a:rPr lang="it-IT" dirty="0" smtClean="0"/>
              <a:t>educativa: </a:t>
            </a:r>
            <a:r>
              <a:rPr lang="it-IT" b="0" dirty="0" smtClean="0"/>
              <a:t>questa </a:t>
            </a:r>
            <a:r>
              <a:rPr lang="it-IT" b="0" dirty="0"/>
              <a:t>fase evolutiva, l’alunno si pone di fronte alla realtà le prime grandi domande esistenziali.</a:t>
            </a:r>
          </a:p>
          <a:p>
            <a:pPr marL="0">
              <a:spcBef>
                <a:spcPts val="0"/>
              </a:spcBef>
            </a:pPr>
            <a:r>
              <a:rPr lang="it-IT" dirty="0"/>
              <a:t>Compito e Processo di apprendimento</a:t>
            </a:r>
          </a:p>
          <a:p>
            <a:pPr marL="0">
              <a:spcBef>
                <a:spcPts val="0"/>
              </a:spcBef>
            </a:pPr>
            <a:r>
              <a:rPr lang="it-IT" dirty="0" smtClean="0"/>
              <a:t>Compito</a:t>
            </a:r>
            <a:r>
              <a:rPr lang="it-IT" b="0" dirty="0" smtClean="0"/>
              <a:t>: conoscere </a:t>
            </a:r>
            <a:r>
              <a:rPr lang="it-IT" b="0" dirty="0"/>
              <a:t>la risposta che gli uomini hanno dato alle grandi domande esistenziali lungo la storia, anche in relazione al senso religioso.</a:t>
            </a:r>
          </a:p>
          <a:p>
            <a:pPr marL="0">
              <a:spcBef>
                <a:spcPts val="0"/>
              </a:spcBef>
            </a:pPr>
            <a:r>
              <a:rPr lang="it-IT" dirty="0"/>
              <a:t>Processo di apprendimento</a:t>
            </a:r>
          </a:p>
          <a:p>
            <a:pPr marL="0">
              <a:spcBef>
                <a:spcPts val="0"/>
              </a:spcBef>
            </a:pPr>
            <a:r>
              <a:rPr lang="it-IT" b="0" dirty="0" smtClean="0"/>
              <a:t>- </a:t>
            </a:r>
            <a:r>
              <a:rPr lang="it-IT" dirty="0" smtClean="0"/>
              <a:t>Metodologia </a:t>
            </a:r>
            <a:r>
              <a:rPr lang="it-IT" dirty="0"/>
              <a:t>di coinvolgimento:</a:t>
            </a:r>
            <a:r>
              <a:rPr lang="it-IT" b="0" dirty="0"/>
              <a:t> attività </a:t>
            </a:r>
            <a:r>
              <a:rPr lang="it-IT" b="0" dirty="0" smtClean="0"/>
              <a:t>ludico-didattiche.</a:t>
            </a:r>
          </a:p>
          <a:p>
            <a:pPr marL="0">
              <a:spcBef>
                <a:spcPts val="0"/>
              </a:spcBef>
            </a:pPr>
            <a:r>
              <a:rPr lang="it-IT" b="0" dirty="0" smtClean="0"/>
              <a:t>- </a:t>
            </a:r>
            <a:r>
              <a:rPr lang="it-IT" dirty="0"/>
              <a:t>Dubbio evolutivo: </a:t>
            </a:r>
            <a:r>
              <a:rPr lang="it-IT" b="0" dirty="0"/>
              <a:t>è possibile dare risposte definitive alle domande esistenziali?</a:t>
            </a:r>
          </a:p>
          <a:p>
            <a:pPr marL="0">
              <a:spcBef>
                <a:spcPts val="0"/>
              </a:spcBef>
            </a:pPr>
            <a:r>
              <a:rPr lang="it-IT" b="0" dirty="0"/>
              <a:t>- </a:t>
            </a:r>
            <a:r>
              <a:rPr lang="it-IT" dirty="0"/>
              <a:t>Individuazione del problema religioso: </a:t>
            </a:r>
            <a:r>
              <a:rPr lang="it-IT" b="0" dirty="0"/>
              <a:t>Dio è creatore?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Preparazione dell’UA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176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it-IT" dirty="0"/>
              <a:t>- Avvio della ricerca: </a:t>
            </a:r>
            <a:r>
              <a:rPr lang="it-IT" b="0" dirty="0"/>
              <a:t>cartoon su </a:t>
            </a:r>
            <a:r>
              <a:rPr lang="it-IT" b="0" dirty="0" err="1"/>
              <a:t>déi</a:t>
            </a:r>
            <a:r>
              <a:rPr lang="it-IT" b="0" dirty="0"/>
              <a:t> e miti in modalità </a:t>
            </a:r>
            <a:r>
              <a:rPr lang="it-IT" b="0" dirty="0" err="1"/>
              <a:t>flipped</a:t>
            </a:r>
            <a:r>
              <a:rPr lang="it-IT" b="0" dirty="0"/>
              <a:t> (link per la classe sul sito del docente)</a:t>
            </a:r>
          </a:p>
          <a:p>
            <a:pPr marL="0">
              <a:spcBef>
                <a:spcPts val="0"/>
              </a:spcBef>
            </a:pPr>
            <a:r>
              <a:rPr lang="it-IT" dirty="0"/>
              <a:t>- Fonte religiosa e altre fonti: </a:t>
            </a:r>
            <a:r>
              <a:rPr lang="it-IT" b="0" dirty="0"/>
              <a:t>Genesi 1; 2. Libri sui miti. Libri di scienze. Web (secondo disponibilità)</a:t>
            </a:r>
          </a:p>
          <a:p>
            <a:pPr marL="0">
              <a:spcBef>
                <a:spcPts val="0"/>
              </a:spcBef>
            </a:pPr>
            <a:r>
              <a:rPr lang="it-IT" dirty="0"/>
              <a:t>- Percorso per elaborare l’esperienza: </a:t>
            </a:r>
            <a:r>
              <a:rPr lang="it-IT" b="0" dirty="0"/>
              <a:t>dalla riflessione sulla propria percezione del creato l’alunno passa alla scoperta di alcuni miti di creazione da diverse aree del mondo, anche dalla Bibbia, e alla presentazione di alcune delle principali teorie scientifiche.</a:t>
            </a:r>
          </a:p>
          <a:p>
            <a:pPr marL="0">
              <a:spcBef>
                <a:spcPts val="0"/>
              </a:spcBef>
            </a:pPr>
            <a:r>
              <a:rPr lang="it-IT" dirty="0"/>
              <a:t>- Elaborazione della risposta (ricaduta educativa): </a:t>
            </a:r>
            <a:r>
              <a:rPr lang="it-IT" b="0" dirty="0"/>
              <a:t>l’alunno giunge alla formulazione del problema della nascita del cosmo e dell’uomo declinandolo  in diversi approcci alla domanda.</a:t>
            </a:r>
          </a:p>
          <a:p>
            <a:pPr marL="0">
              <a:spcBef>
                <a:spcPts val="0"/>
              </a:spcBef>
            </a:pP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Preparazione dell’UA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53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it-IT" dirty="0"/>
              <a:t>Obiettivo formativo (OF)</a:t>
            </a:r>
          </a:p>
          <a:p>
            <a:pPr marL="0" algn="just">
              <a:spcBef>
                <a:spcPts val="0"/>
              </a:spcBef>
            </a:pPr>
            <a:r>
              <a:rPr lang="it-IT" b="0" dirty="0" smtClean="0"/>
              <a:t>L’alunno </a:t>
            </a:r>
            <a:r>
              <a:rPr lang="it-IT" b="0" dirty="0"/>
              <a:t>prende consapevolezza del proprio essere nel mondo e si interroga sulla sua nascita, per trovare risposte che gli diano la percezione di diverse prospettive possibili e per conoscere l’influenza che la risposta alle domande di senso ha avuto nelle culture di ogni tempo</a:t>
            </a:r>
            <a:r>
              <a:rPr lang="it-IT" b="0" dirty="0" smtClean="0"/>
              <a:t>.</a:t>
            </a:r>
          </a:p>
          <a:p>
            <a:pPr marL="0">
              <a:spcBef>
                <a:spcPts val="0"/>
              </a:spcBef>
            </a:pPr>
            <a:endParaRPr lang="it-IT" b="0" dirty="0"/>
          </a:p>
          <a:p>
            <a:r>
              <a:rPr lang="it-IT" dirty="0" smtClean="0"/>
              <a:t>Competenze </a:t>
            </a:r>
            <a:r>
              <a:rPr lang="it-IT" dirty="0"/>
              <a:t>attese </a:t>
            </a:r>
          </a:p>
          <a:p>
            <a:pPr marL="0" indent="0" algn="just">
              <a:spcBef>
                <a:spcPts val="0"/>
              </a:spcBef>
            </a:pPr>
            <a:r>
              <a:rPr lang="it-IT" b="0" dirty="0" smtClean="0"/>
              <a:t>L’alunno </a:t>
            </a:r>
            <a:r>
              <a:rPr lang="it-IT" b="0" dirty="0"/>
              <a:t>conosce alcuni miti di creazione e alcune teorie scientifiche sulla nascita dell’universo e dell’uomo e si pone in modo critico di fronte alle risposte </a:t>
            </a:r>
            <a:r>
              <a:rPr lang="it-IT" b="0" dirty="0" smtClean="0"/>
              <a:t>raccolte. </a:t>
            </a:r>
            <a:endParaRPr lang="it-IT" b="0" dirty="0"/>
          </a:p>
          <a:p>
            <a:r>
              <a:rPr lang="it-IT" b="0" dirty="0"/>
              <a:t>  </a:t>
            </a:r>
          </a:p>
          <a:p>
            <a:pPr marL="0">
              <a:spcBef>
                <a:spcPts val="0"/>
              </a:spcBef>
            </a:pP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Preparazione dell’UA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065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</a:pPr>
            <a:r>
              <a:rPr lang="it-IT" sz="1900" dirty="0"/>
              <a:t>TSC (sviluppo competenze)</a:t>
            </a:r>
          </a:p>
          <a:p>
            <a:pPr marL="108000" indent="-352800"/>
            <a:r>
              <a:rPr lang="it-IT" sz="1900" b="0" dirty="0"/>
              <a:t>- L’alunno riflette su Dio Creatore e Padre, sui dati fondamentali della vita di Gesù e sa collegare i contenuti principali del suo insegnamento alle tradizioni dell’ambiente in cui vive; riconosce il significato cristiano del Natale e della Pasqua, traendone motivo per interrogarsi sul valore di tali festività nell’esperienza personale, familiare e sociale.</a:t>
            </a:r>
          </a:p>
          <a:p>
            <a:endParaRPr lang="it-IT" sz="1900" dirty="0" smtClean="0"/>
          </a:p>
          <a:p>
            <a:r>
              <a:rPr lang="it-IT" sz="1900" dirty="0" smtClean="0"/>
              <a:t>OA </a:t>
            </a:r>
            <a:r>
              <a:rPr lang="it-IT" sz="1900" dirty="0"/>
              <a:t>(apprendimenti </a:t>
            </a:r>
            <a:r>
              <a:rPr lang="it-IT" sz="1900" dirty="0" smtClean="0"/>
              <a:t>religiosi) </a:t>
            </a:r>
            <a:endParaRPr lang="it-IT" sz="1900" dirty="0"/>
          </a:p>
          <a:p>
            <a:pPr marL="108000"/>
            <a:r>
              <a:rPr lang="it-IT" sz="1900" b="0" dirty="0"/>
              <a:t>- Scoprire che per la religione cristiana Dio è Creatore e Padre e che fin dalle origini ha voluto stabilire un’alleanza con l’uomo. </a:t>
            </a:r>
          </a:p>
          <a:p>
            <a:pPr marL="108000"/>
            <a:r>
              <a:rPr lang="it-IT" sz="1900" b="0" dirty="0"/>
              <a:t>- Conoscere la struttura e la composizione della Bibbia. </a:t>
            </a:r>
          </a:p>
          <a:p>
            <a:pPr marL="108000"/>
            <a:r>
              <a:rPr lang="it-IT" sz="1900" b="0" dirty="0"/>
              <a:t>- Ascoltare, leggere e saper riferire circa alcune pagine bibliche fondamentali, tra cui i racconti della creazione, le vicende e le figure principali del popolo d’Israele, gli episodi chiave dei racconti evangelici e degli Atti degli Apostoli</a:t>
            </a:r>
            <a:r>
              <a:rPr lang="it-IT" sz="1900" b="0" dirty="0" smtClean="0"/>
              <a:t>.</a:t>
            </a:r>
            <a:endParaRPr lang="it-IT" b="0" dirty="0"/>
          </a:p>
          <a:p>
            <a:pPr marL="0" indent="0">
              <a:spcBef>
                <a:spcPts val="0"/>
              </a:spcBef>
            </a:pP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Preparazione dell’UA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83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fontScale="92500" lnSpcReduction="20000"/>
          </a:bodyPr>
          <a:lstStyle/>
          <a:p>
            <a:endParaRPr lang="it-IT" b="0" dirty="0"/>
          </a:p>
          <a:p>
            <a:r>
              <a:rPr lang="it-IT" dirty="0"/>
              <a:t>INDICAZIONI PER IL CURRICOLO </a:t>
            </a:r>
          </a:p>
          <a:p>
            <a:pPr marL="0" algn="just"/>
            <a:r>
              <a:rPr lang="it-IT" b="0" dirty="0" smtClean="0"/>
              <a:t>L’orizzonte </a:t>
            </a:r>
            <a:r>
              <a:rPr lang="it-IT" b="0" dirty="0"/>
              <a:t>territoriale della scuola si allarga. Ogni specifico territorio possiede legami con le varie aree del mondo e con ciò stesso costituisce un </a:t>
            </a:r>
            <a:r>
              <a:rPr lang="it-IT" b="0" dirty="0" smtClean="0"/>
              <a:t>microcosmo </a:t>
            </a:r>
            <a:r>
              <a:rPr lang="it-IT" b="0" dirty="0"/>
              <a:t>che su scala locale riproduce opportunità, interazioni, tensioni, convivenze globali. Anche ogni singola persona, nella sua esperienza quotidiana, deve tener conto di informazioni sempre più numerose ed eterogenee e si confronta con la pluralità delle culture. </a:t>
            </a:r>
            <a:endParaRPr lang="it-IT" b="0" dirty="0" smtClean="0"/>
          </a:p>
          <a:p>
            <a:pPr marL="0" algn="just"/>
            <a:r>
              <a:rPr lang="it-IT" b="0" dirty="0" smtClean="0"/>
              <a:t>(</a:t>
            </a:r>
            <a:r>
              <a:rPr lang="it-IT" b="0" dirty="0"/>
              <a:t>p. 15) </a:t>
            </a:r>
            <a:endParaRPr lang="it-IT" b="0" dirty="0" smtClean="0"/>
          </a:p>
          <a:p>
            <a:pPr marL="0"/>
            <a:endParaRPr lang="it-IT" b="0" dirty="0"/>
          </a:p>
          <a:p>
            <a:pPr marL="0"/>
            <a:r>
              <a:rPr lang="it-IT" dirty="0" smtClean="0"/>
              <a:t>POF</a:t>
            </a:r>
            <a:r>
              <a:rPr lang="it-IT" b="0" dirty="0" smtClean="0"/>
              <a:t> – della propria scuola </a:t>
            </a:r>
          </a:p>
          <a:p>
            <a:pPr marL="0"/>
            <a:r>
              <a:rPr lang="it-IT" b="0" dirty="0" smtClean="0"/>
              <a:t>(I.C. «Nuovo Ponte di Nona»)</a:t>
            </a:r>
            <a:endParaRPr lang="it-IT" b="0" dirty="0"/>
          </a:p>
          <a:p>
            <a:pPr marL="0" algn="just"/>
            <a:r>
              <a:rPr lang="it-IT" b="0" dirty="0"/>
              <a:t>Le attività progettuali intendono promuovere una didattica laboratoriale che consenta agli alunni di “sperimentare” attraverso il “saper fare” unito alla “riflessione” necessaria a rielaborare le procedure di costruzione del sapere, secondo la prospettiva della </a:t>
            </a:r>
            <a:r>
              <a:rPr lang="it-IT" b="0" dirty="0" smtClean="0"/>
              <a:t>meta-cognizione.</a:t>
            </a:r>
            <a:endParaRPr lang="it-IT" b="0" dirty="0"/>
          </a:p>
          <a:p>
            <a:pPr marL="0">
              <a:spcBef>
                <a:spcPts val="0"/>
              </a:spcBef>
            </a:pP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Preparazione dell’UA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285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Strategia </a:t>
            </a:r>
            <a:r>
              <a:rPr lang="it-IT" dirty="0"/>
              <a:t>di coinvolgimento </a:t>
            </a:r>
          </a:p>
          <a:p>
            <a:pPr marL="108000"/>
            <a:r>
              <a:rPr lang="it-IT" b="0" dirty="0" smtClean="0"/>
              <a:t>- L’alunno </a:t>
            </a:r>
            <a:r>
              <a:rPr lang="it-IT" b="0" dirty="0"/>
              <a:t>viene invitato ad immaginare il </a:t>
            </a:r>
            <a:r>
              <a:rPr lang="it-IT" b="0" dirty="0" smtClean="0"/>
              <a:t>tempo come una sequenza di punti prima e dopo la propria nascita, realizzando una personale «linea del tempo».</a:t>
            </a:r>
            <a:endParaRPr lang="it-IT" b="0" dirty="0"/>
          </a:p>
          <a:p>
            <a:endParaRPr lang="it-IT" dirty="0" smtClean="0"/>
          </a:p>
          <a:p>
            <a:r>
              <a:rPr lang="it-IT" dirty="0" smtClean="0"/>
              <a:t>Strategie </a:t>
            </a:r>
            <a:r>
              <a:rPr lang="it-IT" dirty="0"/>
              <a:t>didattiche </a:t>
            </a:r>
          </a:p>
          <a:p>
            <a:r>
              <a:rPr lang="it-IT" b="0" dirty="0" smtClean="0"/>
              <a:t>- </a:t>
            </a:r>
            <a:r>
              <a:rPr lang="it-IT" b="0" dirty="0"/>
              <a:t>Attività ludico-didattiche; </a:t>
            </a:r>
          </a:p>
          <a:p>
            <a:r>
              <a:rPr lang="it-IT" b="0" dirty="0" smtClean="0"/>
              <a:t>- </a:t>
            </a:r>
            <a:r>
              <a:rPr lang="it-IT" b="0" dirty="0"/>
              <a:t>Utilizzo </a:t>
            </a:r>
            <a:r>
              <a:rPr lang="it-IT" b="0" dirty="0" smtClean="0"/>
              <a:t>di materiali cartacei (fotografie, poster, libri </a:t>
            </a:r>
            <a:r>
              <a:rPr lang="it-IT" b="0" dirty="0" err="1" smtClean="0"/>
              <a:t>scol</a:t>
            </a:r>
            <a:r>
              <a:rPr lang="it-IT" b="0" dirty="0" smtClean="0"/>
              <a:t>. di diverse discipline); </a:t>
            </a:r>
            <a:endParaRPr lang="it-IT" b="0" dirty="0"/>
          </a:p>
          <a:p>
            <a:r>
              <a:rPr lang="it-IT" b="0" dirty="0" smtClean="0"/>
              <a:t>- Indicazione di link dal web per attività di </a:t>
            </a:r>
            <a:r>
              <a:rPr lang="it-IT" b="0" dirty="0" err="1" smtClean="0"/>
              <a:t>flipped</a:t>
            </a:r>
            <a:r>
              <a:rPr lang="it-IT" b="0" dirty="0" smtClean="0"/>
              <a:t> learning; </a:t>
            </a:r>
            <a:endParaRPr lang="it-IT" b="0" dirty="0"/>
          </a:p>
          <a:p>
            <a:pPr marL="0" indent="0"/>
            <a:r>
              <a:rPr lang="it-IT" b="0" dirty="0" smtClean="0"/>
              <a:t>- Realizzazione </a:t>
            </a:r>
            <a:r>
              <a:rPr lang="it-IT" b="0" dirty="0"/>
              <a:t>di </a:t>
            </a:r>
            <a:r>
              <a:rPr lang="it-IT" b="0" dirty="0" smtClean="0"/>
              <a:t>diorami. </a:t>
            </a:r>
          </a:p>
          <a:p>
            <a:r>
              <a:rPr lang="it-IT" b="0" i="1" dirty="0" smtClean="0"/>
              <a:t>N.B.: l’insegnante predisporrà sul proprio sito web un’area dedicata alla classe, dove fornire materiali e suggerimenti per la ricerca.</a:t>
            </a:r>
            <a:endParaRPr lang="it-IT" b="0" i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Elaborazione esperienziale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23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Compito </a:t>
            </a:r>
            <a:r>
              <a:rPr lang="it-IT" dirty="0"/>
              <a:t>autentico </a:t>
            </a:r>
            <a:r>
              <a:rPr lang="it-IT" dirty="0" smtClean="0"/>
              <a:t>di apprendimento</a:t>
            </a:r>
            <a:endParaRPr lang="it-IT" dirty="0"/>
          </a:p>
          <a:p>
            <a:pPr marL="0" algn="just"/>
            <a:r>
              <a:rPr lang="it-IT" b="0" dirty="0" smtClean="0"/>
              <a:t>Gli </a:t>
            </a:r>
            <a:r>
              <a:rPr lang="it-IT" b="0" dirty="0"/>
              <a:t>alunni, </a:t>
            </a:r>
            <a:r>
              <a:rPr lang="it-IT" b="0" dirty="0" smtClean="0"/>
              <a:t>possedendo già il concetto di «creato» dagli anni precedenti, realizzeranno con mattoncini da costruzione o altri materiali messi a disposizione un piccolo diorama sull’ambiente naturale.</a:t>
            </a:r>
          </a:p>
          <a:p>
            <a:pPr marL="0" algn="just"/>
            <a:r>
              <a:rPr lang="it-IT" b="0" dirty="0" smtClean="0"/>
              <a:t>Si interrogheranno quindi sugli avvenimenti che li hanno preceduti nel tempo e si attivano per la costruzione degli apprendimenti relativi alle domande di senso sulle origini.</a:t>
            </a:r>
          </a:p>
          <a:p>
            <a:pPr marL="0" algn="just"/>
            <a:endParaRPr lang="it-IT" b="0" dirty="0"/>
          </a:p>
          <a:p>
            <a:pPr marL="0" algn="just"/>
            <a:r>
              <a:rPr lang="it-IT" dirty="0" smtClean="0"/>
              <a:t>Obiettivo di fase</a:t>
            </a:r>
            <a:endParaRPr lang="it-IT" dirty="0"/>
          </a:p>
          <a:p>
            <a:pPr marL="0" algn="just"/>
            <a:r>
              <a:rPr lang="it-IT" b="0" dirty="0"/>
              <a:t>L’alunno </a:t>
            </a:r>
            <a:r>
              <a:rPr lang="it-IT" b="0" dirty="0" smtClean="0"/>
              <a:t>percepisce nella ricerca la possibilità di conoscenza e riflette sulle tracce lasciate dall’uomo nel tempo, discriminando tra esse quelle che riguardano gli aspetti del religioso.</a:t>
            </a:r>
            <a:endParaRPr lang="it-IT" b="0" dirty="0"/>
          </a:p>
          <a:p>
            <a:r>
              <a:rPr lang="it-IT" b="0" dirty="0"/>
              <a:t>  </a:t>
            </a:r>
          </a:p>
          <a:p>
            <a:pPr marL="0">
              <a:spcBef>
                <a:spcPts val="0"/>
              </a:spcBef>
            </a:pP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Elaborazione esperienziale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29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Modalità </a:t>
            </a:r>
            <a:r>
              <a:rPr lang="it-IT" dirty="0"/>
              <a:t>di esecuzione </a:t>
            </a:r>
          </a:p>
          <a:p>
            <a:pPr marL="0" algn="just"/>
            <a:r>
              <a:rPr lang="it-IT" b="0" dirty="0" smtClean="0"/>
              <a:t>Il docente </a:t>
            </a:r>
            <a:r>
              <a:rPr lang="it-IT" b="0" dirty="0"/>
              <a:t>di IRC, </a:t>
            </a:r>
            <a:r>
              <a:rPr lang="it-IT" b="0" dirty="0" smtClean="0"/>
              <a:t>programmando un piano di lavoro con Italiano</a:t>
            </a:r>
            <a:r>
              <a:rPr lang="it-IT" b="0" dirty="0"/>
              <a:t>, Scienze, </a:t>
            </a:r>
            <a:r>
              <a:rPr lang="it-IT" b="0" dirty="0" smtClean="0"/>
              <a:t>Arte-immagine, fornirà alla classe materiali </a:t>
            </a:r>
            <a:r>
              <a:rPr lang="it-IT" b="0" dirty="0"/>
              <a:t>testuali e </a:t>
            </a:r>
            <a:r>
              <a:rPr lang="it-IT" b="0" dirty="0" smtClean="0"/>
              <a:t>iconografici, sia in aula che sul web (se gli alunni hanno modo di attingere al web da casa). </a:t>
            </a:r>
          </a:p>
          <a:p>
            <a:pPr marL="0" algn="just"/>
            <a:r>
              <a:rPr lang="it-IT" b="0" dirty="0" smtClean="0"/>
              <a:t>Gli </a:t>
            </a:r>
            <a:r>
              <a:rPr lang="it-IT" b="0" dirty="0"/>
              <a:t>alunni, realizzata una linea del tempo basata sulla propria data di nascita come «anno zero», posizioneranno l’anno in corso con il numero dei propri anni come «dopo me». </a:t>
            </a:r>
            <a:r>
              <a:rPr lang="it-IT" b="0" dirty="0" smtClean="0"/>
              <a:t>Osservando </a:t>
            </a:r>
            <a:r>
              <a:rPr lang="it-IT" b="0" dirty="0"/>
              <a:t>che il loro anno di nascita era il (es.) 2006 d.C., indicheranno quindi l’anno 0 </a:t>
            </a:r>
            <a:r>
              <a:rPr lang="it-IT" b="0" dirty="0" err="1"/>
              <a:t>e.v.</a:t>
            </a:r>
            <a:r>
              <a:rPr lang="it-IT" b="0" dirty="0"/>
              <a:t> come 2006 «avanti me».</a:t>
            </a:r>
          </a:p>
          <a:p>
            <a:pPr marL="0" algn="just"/>
            <a:r>
              <a:rPr lang="it-IT" b="0" dirty="0" smtClean="0"/>
              <a:t>Si </a:t>
            </a:r>
            <a:r>
              <a:rPr lang="it-IT" b="0" dirty="0"/>
              <a:t>interrogheranno quindi sugli avvenimenti che li hanno preceduti nel </a:t>
            </a:r>
            <a:r>
              <a:rPr lang="it-IT" b="0" dirty="0" smtClean="0"/>
              <a:t>tempo. Cominceranno così a individuare le domande di senso e a cercare quali risposte gli uomini abbiano dato ad esse nel tempo, andando alla ricerca di esse. </a:t>
            </a:r>
          </a:p>
          <a:p>
            <a:pPr marL="0" algn="just"/>
            <a:r>
              <a:rPr lang="it-IT" b="0" dirty="0" smtClean="0"/>
              <a:t>Metteranno a confronto testi biblici ed extrabiblici, teorie scientifiche e ipotesi proprie. In maniera interdisciplinare, affronteranno il tema dei «miti».</a:t>
            </a: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Elaborazione esperienziale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027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/>
          </a:bodyPr>
          <a:lstStyle/>
          <a:p>
            <a:r>
              <a:rPr lang="it-IT" dirty="0" smtClean="0"/>
              <a:t>Compito autentico di verifica</a:t>
            </a:r>
            <a:endParaRPr lang="it-IT" dirty="0"/>
          </a:p>
          <a:p>
            <a:pPr marL="0" algn="just"/>
            <a:r>
              <a:rPr lang="it-IT" b="0" dirty="0" smtClean="0"/>
              <a:t>Sulla base del percorso per la costruzione degli apprendimenti, gli alunni immaginano di essere degli archeologi in cerca di tracce del religioso alle origini dell’umanità.</a:t>
            </a:r>
          </a:p>
          <a:p>
            <a:pPr marL="0" algn="just"/>
            <a:r>
              <a:rPr lang="it-IT" b="0" dirty="0" smtClean="0"/>
              <a:t>Realizzeranno con materiali come terra, sassolini, rametti, polveri colorate, pasta modellabile, un diorama che rappresenti una delle espressioni di religiosità dell’uomo primitivo; si lascia la possibilità di scegliere tra un </a:t>
            </a:r>
            <a:r>
              <a:rPr lang="it-IT" b="0" dirty="0" err="1" smtClean="0"/>
              <a:t>menir</a:t>
            </a:r>
            <a:r>
              <a:rPr lang="it-IT" b="0" dirty="0" smtClean="0"/>
              <a:t>, una costruzione megalitica, una sepoltura.</a:t>
            </a:r>
            <a:endParaRPr lang="it-IT" b="0" dirty="0"/>
          </a:p>
          <a:p>
            <a:endParaRPr lang="it-IT" b="0" i="1" dirty="0" smtClean="0"/>
          </a:p>
          <a:p>
            <a:pPr marL="0"/>
            <a:r>
              <a:rPr lang="it-IT" b="0" i="1" dirty="0" smtClean="0"/>
              <a:t>Secondo la disponibilità, si possono riportare le fasi di realizzazione in un </a:t>
            </a:r>
            <a:r>
              <a:rPr lang="it-IT" b="0" i="1" dirty="0" err="1" smtClean="0"/>
              <a:t>ppt</a:t>
            </a:r>
            <a:r>
              <a:rPr lang="it-IT" b="0" i="1" dirty="0"/>
              <a:t> </a:t>
            </a:r>
            <a:r>
              <a:rPr lang="it-IT" b="0" i="1" dirty="0" smtClean="0"/>
              <a:t>da proiettare a scuola o da caricare sul sito dell’insegnante.</a:t>
            </a:r>
            <a:endParaRPr lang="it-IT" b="0" i="1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Certificazione della competenza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862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Dettagli per lo sviluppo dell’UA sulla creazione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In modalità flow dee learning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124" name="Picture 4" descr="http://files.maestrogaspare.webnode.it/200000036-2696227903/5000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42" y="4098352"/>
            <a:ext cx="2892954" cy="80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884720" y="5013176"/>
            <a:ext cx="3402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Sito personale del m° Gaspare</a:t>
            </a:r>
          </a:p>
          <a:p>
            <a:pPr algn="ctr"/>
            <a:r>
              <a:rPr lang="it-I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www.maestrogaspare.webnode.it</a:t>
            </a:r>
            <a:endParaRPr lang="it-IT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96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3405" y="425758"/>
            <a:ext cx="7520940" cy="548640"/>
          </a:xfrm>
        </p:spPr>
        <p:txBody>
          <a:bodyPr/>
          <a:lstStyle/>
          <a:p>
            <a:r>
              <a:rPr lang="it-IT" dirty="0" smtClean="0"/>
              <a:t>Tracce di religiosità nella preistoria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384375" cy="478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980727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Diorama di ritrovamento di una sepoltura realizzato dagli alunni della III A Sc. Primaria «P. </a:t>
            </a:r>
            <a:r>
              <a:rPr lang="it-IT" dirty="0" err="1" smtClean="0"/>
              <a:t>Lais</a:t>
            </a:r>
            <a:r>
              <a:rPr lang="it-IT" dirty="0" smtClean="0"/>
              <a:t>»</a:t>
            </a:r>
          </a:p>
          <a:p>
            <a:r>
              <a:rPr lang="it-IT" dirty="0" err="1" smtClean="0"/>
              <a:t>nell’a.s.</a:t>
            </a:r>
            <a:r>
              <a:rPr lang="it-IT" dirty="0" smtClean="0"/>
              <a:t> 2014/15</a:t>
            </a:r>
          </a:p>
          <a:p>
            <a:r>
              <a:rPr lang="it-IT" b="1" dirty="0" smtClean="0"/>
              <a:t>Materiali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Cassetta da frutta in legno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Sacchetto di plastica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Terra da vaso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Sassolini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Rametti di sempreverde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Sabbia colorata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Polistirene (omino intagliato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Pasta modellabile (oggetti dell’archeologo e della sepoltura)</a:t>
            </a:r>
          </a:p>
        </p:txBody>
      </p:sp>
    </p:spTree>
    <p:extLst>
      <p:ext uri="{BB962C8B-B14F-4D97-AF65-F5344CB8AC3E}">
        <p14:creationId xmlns:p14="http://schemas.microsoft.com/office/powerpoint/2010/main" val="332623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Criteri </a:t>
            </a:r>
            <a:r>
              <a:rPr lang="it-IT" dirty="0"/>
              <a:t>e parametri di valutazione </a:t>
            </a:r>
          </a:p>
          <a:p>
            <a:r>
              <a:rPr lang="it-IT" b="0" dirty="0"/>
              <a:t>- </a:t>
            </a:r>
            <a:r>
              <a:rPr lang="it-IT" dirty="0"/>
              <a:t>Indicatori di competenza: </a:t>
            </a:r>
          </a:p>
          <a:p>
            <a:r>
              <a:rPr lang="it-IT" b="0" dirty="0" smtClean="0"/>
              <a:t>L’alunno </a:t>
            </a:r>
            <a:endParaRPr lang="it-IT" b="0" dirty="0"/>
          </a:p>
          <a:p>
            <a:r>
              <a:rPr lang="it-IT" b="0" dirty="0"/>
              <a:t>- Discrimina tra testo mitologico e testo scientifico; </a:t>
            </a:r>
          </a:p>
          <a:p>
            <a:pPr marL="108000"/>
            <a:r>
              <a:rPr lang="it-IT" b="0" dirty="0"/>
              <a:t>- Individua nel mito di creazione biblico la risposta ebraico-cristiana </a:t>
            </a:r>
            <a:r>
              <a:rPr lang="it-IT" b="0" dirty="0" smtClean="0"/>
              <a:t>alle domande </a:t>
            </a:r>
            <a:r>
              <a:rPr lang="it-IT" b="0" dirty="0"/>
              <a:t>sulla nascita del mondo e dell’uomo. </a:t>
            </a:r>
          </a:p>
          <a:p>
            <a:r>
              <a:rPr lang="it-IT" b="0" dirty="0"/>
              <a:t>- </a:t>
            </a:r>
            <a:r>
              <a:rPr lang="it-IT" dirty="0"/>
              <a:t>Carenze: </a:t>
            </a:r>
          </a:p>
          <a:p>
            <a:r>
              <a:rPr lang="it-IT" b="0" dirty="0" smtClean="0"/>
              <a:t>L’alunno </a:t>
            </a:r>
            <a:endParaRPr lang="it-IT" b="0" dirty="0"/>
          </a:p>
          <a:p>
            <a:pPr marL="108000"/>
            <a:r>
              <a:rPr lang="it-IT" b="0" dirty="0"/>
              <a:t>- Non individua nelle teorie scientifiche un approccio possibile e non necessariamente definitivo alla questione della nascita dell’universo e dell’uomo. </a:t>
            </a:r>
          </a:p>
          <a:p>
            <a:r>
              <a:rPr lang="it-IT" b="0" dirty="0"/>
              <a:t>- Non discrimina tra risposte mitologiche e approccio religioso o scientifico. 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Certificazione della competenza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985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Certificazione </a:t>
            </a:r>
          </a:p>
          <a:p>
            <a:endParaRPr lang="it-IT" dirty="0"/>
          </a:p>
          <a:p>
            <a:r>
              <a:rPr lang="it-IT" dirty="0"/>
              <a:t>Autovalutazione da parte dell’alunno </a:t>
            </a:r>
            <a:endParaRPr lang="it-IT" b="0" dirty="0"/>
          </a:p>
          <a:p>
            <a:r>
              <a:rPr lang="it-IT" b="0" dirty="0"/>
              <a:t>GRADO DI INTERESSE </a:t>
            </a:r>
          </a:p>
          <a:p>
            <a:r>
              <a:rPr lang="it-IT" b="0" dirty="0"/>
              <a:t>(rispetto al contenuto affrontato</a:t>
            </a:r>
            <a:r>
              <a:rPr lang="it-IT" b="0" dirty="0" smtClean="0"/>
              <a:t>) ___________________________________________</a:t>
            </a:r>
            <a:endParaRPr lang="it-IT" b="0" dirty="0"/>
          </a:p>
          <a:p>
            <a:r>
              <a:rPr lang="it-IT" b="0" dirty="0"/>
              <a:t>IMPEGNO PERSONALE </a:t>
            </a:r>
          </a:p>
          <a:p>
            <a:r>
              <a:rPr lang="it-IT" b="0" dirty="0"/>
              <a:t>(relativo alla costruzione degli apprendimenti) </a:t>
            </a:r>
            <a:r>
              <a:rPr lang="it-IT" b="0" dirty="0" smtClean="0"/>
              <a:t>________________________________</a:t>
            </a:r>
            <a:endParaRPr lang="it-IT" b="0" dirty="0"/>
          </a:p>
          <a:p>
            <a:r>
              <a:rPr lang="it-IT" b="0" dirty="0"/>
              <a:t>LAVORO CON I COMPAGNI </a:t>
            </a:r>
          </a:p>
          <a:p>
            <a:r>
              <a:rPr lang="it-IT" b="0" dirty="0"/>
              <a:t>(c’è stato, è stato utile, è stato stimolante) </a:t>
            </a:r>
            <a:r>
              <a:rPr lang="it-IT" b="0" dirty="0" smtClean="0"/>
              <a:t>___________________________________</a:t>
            </a:r>
            <a:endParaRPr lang="it-IT" b="0" dirty="0"/>
          </a:p>
          <a:p>
            <a:r>
              <a:rPr lang="it-IT" b="0" dirty="0"/>
              <a:t>NUOVO APPRENDIMENTO: </a:t>
            </a:r>
          </a:p>
          <a:p>
            <a:r>
              <a:rPr lang="it-IT" b="0" dirty="0"/>
              <a:t>_________________________________________ </a:t>
            </a:r>
          </a:p>
          <a:p>
            <a:r>
              <a:rPr lang="it-IT" b="0" dirty="0"/>
              <a:t>_________________________________________ </a:t>
            </a:r>
          </a:p>
          <a:p>
            <a:r>
              <a:rPr lang="it-IT" b="0" dirty="0"/>
              <a:t>- Viene quindi indicato sui quaderni e/o sul registro del docente il risultato raggiunto. 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Certificazione della competenza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46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Cosa serve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per la condivisione sul sito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292080" y="3068960"/>
            <a:ext cx="3200400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80000">
              <a:spcBef>
                <a:spcPts val="0"/>
              </a:spcBef>
            </a:pPr>
            <a:r>
              <a:rPr lang="it-IT" b="0" dirty="0"/>
              <a:t>Il gruppo degli </a:t>
            </a:r>
            <a:r>
              <a:rPr lang="it-IT" b="0" dirty="0" err="1"/>
              <a:t>IdR</a:t>
            </a:r>
            <a:r>
              <a:rPr lang="it-IT" b="0" dirty="0"/>
              <a:t> che aderiscono al progetto «flow DEE» si impegnano a condividere in </a:t>
            </a:r>
            <a:r>
              <a:rPr lang="it-IT" dirty="0"/>
              <a:t>modalità tutorial </a:t>
            </a:r>
            <a:r>
              <a:rPr lang="it-IT" b="0" dirty="0"/>
              <a:t>il materiale realizzato nelle attività didattiche, fornendo soprattutto la </a:t>
            </a:r>
            <a:r>
              <a:rPr lang="it-IT" dirty="0"/>
              <a:t>domanda educativa</a:t>
            </a:r>
            <a:r>
              <a:rPr lang="it-IT" b="0" dirty="0"/>
              <a:t>, la </a:t>
            </a:r>
            <a:r>
              <a:rPr lang="it-IT" dirty="0"/>
              <a:t>parte operativa </a:t>
            </a:r>
            <a:r>
              <a:rPr lang="it-IT" b="0" dirty="0"/>
              <a:t>e i </a:t>
            </a:r>
            <a:r>
              <a:rPr lang="it-IT" dirty="0"/>
              <a:t>criteri</a:t>
            </a:r>
            <a:r>
              <a:rPr lang="it-IT" b="0" dirty="0"/>
              <a:t> di valutazione.</a:t>
            </a:r>
          </a:p>
        </p:txBody>
      </p:sp>
    </p:spTree>
    <p:extLst>
      <p:ext uri="{BB962C8B-B14F-4D97-AF65-F5344CB8AC3E}">
        <p14:creationId xmlns:p14="http://schemas.microsoft.com/office/powerpoint/2010/main" val="306513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it-IT" b="0" dirty="0" smtClean="0">
                <a:solidFill>
                  <a:schemeClr val="accent2"/>
                </a:solidFill>
              </a:rPr>
              <a:t>Titolo dell’UA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Le origini: 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dai grandi quesiti alle risposte dell’uomo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algn="ctr"/>
            <a:r>
              <a:rPr lang="it-IT" b="0" dirty="0">
                <a:solidFill>
                  <a:schemeClr val="accent2"/>
                </a:solidFill>
              </a:rPr>
              <a:t>Domanda educativa originante</a:t>
            </a:r>
          </a:p>
          <a:p>
            <a:pPr marL="0" algn="ctr"/>
            <a:r>
              <a:rPr lang="it-IT" dirty="0">
                <a:solidFill>
                  <a:srgbClr val="FF0000"/>
                </a:solidFill>
              </a:rPr>
              <a:t>Gli uomini hanno cercato Dio sin dalle origini?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TUTORIAL DI ESEMPIO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371703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Secondo le possibilità, si terrà traccia delle fasi di lavoro per realizzarne un cd, o un </a:t>
            </a:r>
            <a:r>
              <a:rPr lang="it-IT" dirty="0" err="1" smtClean="0"/>
              <a:t>ppt</a:t>
            </a:r>
            <a:r>
              <a:rPr lang="it-IT" dirty="0" smtClean="0"/>
              <a:t> da proiettare a scuola o mettere sul sito web dell’insegnante, dove verrà riservata un’area alla classe.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85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t-IT" b="0" dirty="0" smtClean="0">
                <a:solidFill>
                  <a:schemeClr val="accent2"/>
                </a:solidFill>
              </a:rPr>
              <a:t>Fase operativa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Compito autentico di apprendimento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Il creato, 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visto da noi</a:t>
            </a:r>
          </a:p>
          <a:p>
            <a:pPr marL="0" algn="ctr"/>
            <a:endParaRPr lang="it-IT" dirty="0">
              <a:solidFill>
                <a:srgbClr val="FF0000"/>
              </a:solidFill>
            </a:endParaRP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Realizzazione:</a:t>
            </a: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plastico di paesaggio naturale con mattoncini rigidi o in pasta di mais, carta crespa, cartone o altro materiale</a:t>
            </a:r>
            <a:endParaRPr lang="it-IT" b="0" dirty="0">
              <a:solidFill>
                <a:schemeClr val="accent2"/>
              </a:solidFill>
            </a:endParaRPr>
          </a:p>
          <a:p>
            <a:pPr marL="0"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TUTORIAL DI ESEMPIO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00" b="97000" l="1329" r="31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9311" r="66546" b="3187"/>
          <a:stretch/>
        </p:blipFill>
        <p:spPr bwMode="auto">
          <a:xfrm>
            <a:off x="1619672" y="2216179"/>
            <a:ext cx="1704987" cy="262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8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it-IT" b="0" dirty="0" smtClean="0">
                <a:solidFill>
                  <a:schemeClr val="accent2"/>
                </a:solidFill>
              </a:rPr>
              <a:t>Fase operativa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Compito autentico di verifica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3760464" cy="3712464"/>
          </a:xfrm>
        </p:spPr>
        <p:txBody>
          <a:bodyPr>
            <a:normAutofit fontScale="85000" lnSpcReduction="10000"/>
          </a:bodyPr>
          <a:lstStyle/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La religiosità alle origini dell’umanità</a:t>
            </a: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Realizzazione:</a:t>
            </a: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diorama di scavo archeologico con sepoltura.</a:t>
            </a: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Materiali: cassetta in legno, sacchetto di plastica, terriccio, sassolini, rametti, sabbia colorata, altro materiale di recupero.</a:t>
            </a:r>
            <a:endParaRPr lang="it-IT" b="0" dirty="0">
              <a:solidFill>
                <a:schemeClr val="accent2"/>
              </a:solidFill>
            </a:endParaRPr>
          </a:p>
          <a:p>
            <a:pPr marL="0"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TUTORIAL DI ESEMPIO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65" b="89919" l="9885" r="89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2640" r="5910" b="9079"/>
          <a:stretch/>
        </p:blipFill>
        <p:spPr bwMode="auto">
          <a:xfrm>
            <a:off x="1240970" y="2084739"/>
            <a:ext cx="2610950" cy="28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1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b="0" dirty="0" smtClean="0">
                <a:solidFill>
                  <a:schemeClr val="accent2"/>
                </a:solidFill>
              </a:rPr>
              <a:t>Criteri di valutazione</a:t>
            </a:r>
          </a:p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Compito autentico di verifica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139952" y="1097280"/>
            <a:ext cx="3760464" cy="3712464"/>
          </a:xfrm>
        </p:spPr>
        <p:txBody>
          <a:bodyPr>
            <a:normAutofit fontScale="77500" lnSpcReduction="20000"/>
          </a:bodyPr>
          <a:lstStyle/>
          <a:p>
            <a:pPr marL="0" algn="ctr"/>
            <a:r>
              <a:rPr lang="it-IT" dirty="0" smtClean="0">
                <a:solidFill>
                  <a:srgbClr val="FF0000"/>
                </a:solidFill>
              </a:rPr>
              <a:t>Percorso di apprendimento</a:t>
            </a:r>
          </a:p>
          <a:p>
            <a:pPr marL="0" algn="ctr"/>
            <a:r>
              <a:rPr lang="it-IT" b="0" dirty="0" smtClean="0">
                <a:solidFill>
                  <a:schemeClr val="accent2"/>
                </a:solidFill>
              </a:rPr>
              <a:t>Gli alunni, compiuto il percorso di costruzione degli apprendimenti relativi alle origini del mondo e dell’uomo, hanno a disposizione alcune opzioni tra cui scegliere il compito di verifica. Vengono valutate la coerenza tra il lavoro scelto e il percorso, la sua realizzazione e la sua presentazione.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TUTORIAL DI ESEMPIO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65" b="89919" l="9885" r="89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" t="22640" r="5910" b="9079"/>
          <a:stretch/>
        </p:blipFill>
        <p:spPr bwMode="auto">
          <a:xfrm>
            <a:off x="1763688" y="2098613"/>
            <a:ext cx="2610950" cy="28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0" y="2369862"/>
            <a:ext cx="17002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17" r="974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298476" cy="12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2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lo sviluppo per la progettazione didattica dell’UA sulla creazione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In modalità flow dee learning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5124" name="Picture 4" descr="http://files.maestrogaspare.webnode.it/200000036-2696227903/50000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42" y="4098352"/>
            <a:ext cx="2892954" cy="80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884720" y="5013176"/>
            <a:ext cx="3402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Sito personale del m° Gaspare</a:t>
            </a:r>
          </a:p>
          <a:p>
            <a:pPr algn="ctr"/>
            <a:r>
              <a:rPr lang="it-IT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www.maestrogaspare.webnode.it</a:t>
            </a:r>
            <a:endParaRPr lang="it-IT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2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sz="2400" b="1" dirty="0" smtClean="0">
                <a:solidFill>
                  <a:schemeClr val="accent3"/>
                </a:solidFill>
              </a:rPr>
              <a:t>Le origini </a:t>
            </a:r>
            <a:r>
              <a:rPr lang="it-IT" sz="2400" dirty="0" smtClean="0"/>
              <a:t>– UA </a:t>
            </a:r>
            <a:r>
              <a:rPr lang="it-IT" sz="2400" cap="none" dirty="0" smtClean="0"/>
              <a:t>sviluppata in flow DEE learning</a:t>
            </a:r>
            <a:endParaRPr lang="it-IT" sz="2400" cap="none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259632" y="1100628"/>
            <a:ext cx="7084268" cy="357984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it-IT" dirty="0"/>
              <a:t>Classe</a:t>
            </a:r>
            <a:r>
              <a:rPr lang="it-IT" dirty="0" smtClean="0"/>
              <a:t>: </a:t>
            </a:r>
            <a:r>
              <a:rPr lang="it-IT" b="0" dirty="0" smtClean="0"/>
              <a:t>III</a:t>
            </a:r>
            <a:endParaRPr lang="it-IT" b="0" dirty="0"/>
          </a:p>
          <a:p>
            <a:pPr marL="0">
              <a:spcBef>
                <a:spcPts val="0"/>
              </a:spcBef>
            </a:pPr>
            <a:r>
              <a:rPr lang="it-IT" dirty="0"/>
              <a:t>Destinatari: </a:t>
            </a:r>
            <a:r>
              <a:rPr lang="it-IT" b="0" dirty="0" smtClean="0"/>
              <a:t>alunni delle classi parallele</a:t>
            </a:r>
            <a:endParaRPr lang="it-IT" b="0" dirty="0"/>
          </a:p>
          <a:p>
            <a:pPr marL="0">
              <a:spcBef>
                <a:spcPts val="0"/>
              </a:spcBef>
            </a:pPr>
            <a:r>
              <a:rPr lang="it-IT" dirty="0"/>
              <a:t>Anno scolastico</a:t>
            </a:r>
            <a:r>
              <a:rPr lang="it-IT" dirty="0" smtClean="0"/>
              <a:t>: 2015/2016</a:t>
            </a:r>
            <a:endParaRPr lang="it-IT" dirty="0"/>
          </a:p>
          <a:p>
            <a:pPr marL="0">
              <a:spcBef>
                <a:spcPts val="0"/>
              </a:spcBef>
            </a:pPr>
            <a:r>
              <a:rPr lang="it-IT" dirty="0"/>
              <a:t>Domanda educativa </a:t>
            </a:r>
            <a:r>
              <a:rPr lang="it-IT" dirty="0" smtClean="0"/>
              <a:t>originante: </a:t>
            </a:r>
            <a:r>
              <a:rPr lang="it-IT" b="0" dirty="0"/>
              <a:t>Gli uomini hanno cercato Dio sin dalle origini? </a:t>
            </a:r>
          </a:p>
          <a:p>
            <a:pPr marL="0">
              <a:spcBef>
                <a:spcPts val="0"/>
              </a:spcBef>
            </a:pPr>
            <a:r>
              <a:rPr lang="it-IT" dirty="0" smtClean="0"/>
              <a:t>Area </a:t>
            </a:r>
            <a:r>
              <a:rPr lang="it-IT" dirty="0"/>
              <a:t>di esperienza</a:t>
            </a:r>
            <a:r>
              <a:rPr lang="it-IT" dirty="0" smtClean="0"/>
              <a:t>: </a:t>
            </a:r>
            <a:r>
              <a:rPr lang="it-IT" b="0" dirty="0"/>
              <a:t>La percezione </a:t>
            </a:r>
            <a:r>
              <a:rPr lang="it-IT" b="0" dirty="0" smtClean="0"/>
              <a:t>sensoriale e simbolica dell’ambiente </a:t>
            </a:r>
            <a:r>
              <a:rPr lang="it-IT" b="0" dirty="0"/>
              <a:t>di vita </a:t>
            </a:r>
          </a:p>
          <a:p>
            <a:pPr marL="0">
              <a:spcBef>
                <a:spcPts val="0"/>
              </a:spcBef>
            </a:pPr>
            <a:r>
              <a:rPr lang="it-IT" dirty="0" smtClean="0"/>
              <a:t>Motivo </a:t>
            </a:r>
            <a:r>
              <a:rPr lang="it-IT" dirty="0"/>
              <a:t>educativo</a:t>
            </a:r>
            <a:r>
              <a:rPr lang="it-IT" dirty="0" smtClean="0"/>
              <a:t> conduttore: </a:t>
            </a:r>
            <a:r>
              <a:rPr lang="it-IT" b="0" dirty="0"/>
              <a:t>L’ambiente sia antropizzato che naturale è il contesto in cui la vita di ciascuno si svolge; ciò solleva costante curiosità in relazione al suo passato, al presente e al suo possibile futuro. </a:t>
            </a:r>
          </a:p>
          <a:p>
            <a:pPr marL="0">
              <a:spcBef>
                <a:spcPts val="0"/>
              </a:spcBef>
            </a:pPr>
            <a:r>
              <a:rPr lang="it-IT" dirty="0" smtClean="0"/>
              <a:t>Annotazioni </a:t>
            </a:r>
            <a:r>
              <a:rPr lang="it-IT" dirty="0"/>
              <a:t>su eventuali BES </a:t>
            </a:r>
            <a:r>
              <a:rPr lang="it-IT" dirty="0" smtClean="0"/>
              <a:t>: </a:t>
            </a:r>
            <a:r>
              <a:rPr lang="it-IT" b="0" dirty="0" smtClean="0"/>
              <a:t>presenza di alunno con limitate capacità manuali</a:t>
            </a:r>
          </a:p>
          <a:p>
            <a:pPr marL="0">
              <a:spcBef>
                <a:spcPts val="0"/>
              </a:spcBef>
            </a:pPr>
            <a:r>
              <a:rPr lang="it-IT" dirty="0" smtClean="0"/>
              <a:t>UA </a:t>
            </a:r>
            <a:r>
              <a:rPr lang="it-IT" dirty="0"/>
              <a:t>n. </a:t>
            </a:r>
            <a:r>
              <a:rPr lang="it-IT" dirty="0" smtClean="0"/>
              <a:t>1 </a:t>
            </a:r>
            <a:r>
              <a:rPr lang="it-IT" b="0" dirty="0"/>
              <a:t>– Titolo: </a:t>
            </a:r>
            <a:r>
              <a:rPr lang="it-IT" dirty="0" smtClean="0"/>
              <a:t>Le origini - dai </a:t>
            </a:r>
            <a:r>
              <a:rPr lang="it-IT" dirty="0"/>
              <a:t>grandi quesiti alle risposte dell’uomo </a:t>
            </a:r>
            <a:endParaRPr lang="it-IT" b="0" dirty="0"/>
          </a:p>
          <a:p>
            <a:pPr marL="0">
              <a:spcBef>
                <a:spcPts val="0"/>
              </a:spcBef>
            </a:pPr>
            <a:r>
              <a:rPr lang="it-IT" dirty="0"/>
              <a:t>Tempi / periodo di svolgimento:</a:t>
            </a:r>
            <a:r>
              <a:rPr lang="it-IT" b="0" dirty="0"/>
              <a:t> </a:t>
            </a:r>
            <a:r>
              <a:rPr lang="it-IT" b="0" dirty="0" smtClean="0"/>
              <a:t>primo quadrimestre | ottobre-novembre</a:t>
            </a:r>
            <a:endParaRPr lang="it-IT" b="0" dirty="0"/>
          </a:p>
          <a:p>
            <a:pPr marL="0">
              <a:spcBef>
                <a:spcPts val="0"/>
              </a:spcBef>
            </a:pPr>
            <a:r>
              <a:rPr lang="it-IT" dirty="0"/>
              <a:t>Raccordi interdisciplinari:</a:t>
            </a:r>
            <a:r>
              <a:rPr lang="it-IT" b="0" dirty="0"/>
              <a:t> Italiano, Scienze, Arte-immagine: il genere letterario del mito, i miti di </a:t>
            </a:r>
            <a:r>
              <a:rPr lang="it-IT" b="0" dirty="0" smtClean="0"/>
              <a:t>creazione; Storia</a:t>
            </a:r>
            <a:r>
              <a:rPr lang="it-IT" b="0" dirty="0"/>
              <a:t>, Scienze: la nascita dell’universo, la comparsa della vita </a:t>
            </a:r>
            <a:r>
              <a:rPr lang="it-IT" b="0" dirty="0" smtClean="0"/>
              <a:t>e dell’uomo sulla Terra</a:t>
            </a:r>
            <a:endParaRPr lang="it-IT" b="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32656"/>
            <a:ext cx="7520940" cy="5486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smtClean="0">
                <a:solidFill>
                  <a:schemeClr val="accent3"/>
                </a:solidFill>
              </a:rPr>
              <a:t>Le origini </a:t>
            </a:r>
            <a:r>
              <a:rPr lang="it-IT" sz="2400" smtClean="0"/>
              <a:t>– UA </a:t>
            </a:r>
            <a:r>
              <a:rPr lang="it-IT" sz="2400" cap="none" smtClean="0"/>
              <a:t>sviluppata in flow DEE learning</a:t>
            </a:r>
            <a:endParaRPr lang="it-IT" sz="2400" cap="none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97967" y="1052736"/>
            <a:ext cx="461665" cy="36004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it-IT" dirty="0" smtClean="0"/>
              <a:t>Dati identificativi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7059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Personalizzato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2060"/>
      </a:accent2>
      <a:accent3>
        <a:srgbClr val="FFFF00"/>
      </a:accent3>
      <a:accent4>
        <a:srgbClr val="FF9900"/>
      </a:accent4>
      <a:accent5>
        <a:srgbClr val="FF0000"/>
      </a:accent5>
      <a:accent6>
        <a:srgbClr val="7030A0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375</TotalTime>
  <Words>2112</Words>
  <Application>Microsoft Macintosh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Angoli</vt:lpstr>
      <vt:lpstr>Le origini </vt:lpstr>
      <vt:lpstr>Dettagli per lo sviluppo dell’UA sulla creazione</vt:lpstr>
      <vt:lpstr>Cosa serve</vt:lpstr>
      <vt:lpstr>IL TUTORIAL DI ESEMPIO</vt:lpstr>
      <vt:lpstr>IL TUTORIAL DI ESEMPIO</vt:lpstr>
      <vt:lpstr>IL TUTORIAL DI ESEMPIO</vt:lpstr>
      <vt:lpstr>IL TUTORIAL DI ESEMPIO</vt:lpstr>
      <vt:lpstr>lo sviluppo per la progettazione didattica dell’UA sulla creazione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Le origini – UA sviluppata in flow DEE learning</vt:lpstr>
      <vt:lpstr>Tracce di religiosità nella preistoria</vt:lpstr>
      <vt:lpstr>Le origini – UA sviluppata in flow DEE learning</vt:lpstr>
      <vt:lpstr>Le origini – UA sviluppata in flow DEE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</dc:creator>
  <cp:lastModifiedBy>Roberto</cp:lastModifiedBy>
  <cp:revision>39</cp:revision>
  <dcterms:created xsi:type="dcterms:W3CDTF">2015-10-10T13:50:38Z</dcterms:created>
  <dcterms:modified xsi:type="dcterms:W3CDTF">2015-10-16T11:38:08Z</dcterms:modified>
</cp:coreProperties>
</file>