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2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28746A-7136-40CB-8C82-468A48E64B93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C6458830-0898-4105-966A-C1662E30E63C}">
      <dgm:prSet phldrT="[Testo]"/>
      <dgm:spPr/>
      <dgm:t>
        <a:bodyPr/>
        <a:lstStyle/>
        <a:p>
          <a:r>
            <a:rPr lang="it-IT" b="1" dirty="0" smtClean="0"/>
            <a:t>Progetto di percorsi DEE</a:t>
          </a:r>
          <a:endParaRPr lang="it-IT" b="1" dirty="0"/>
        </a:p>
      </dgm:t>
    </dgm:pt>
    <dgm:pt modelId="{F34FC7C6-9E2F-49C9-A5B1-ECDA7EF2584D}" type="parTrans" cxnId="{C1DD9D4C-3B47-44F2-BAF5-4E9C5EFE822D}">
      <dgm:prSet/>
      <dgm:spPr/>
      <dgm:t>
        <a:bodyPr/>
        <a:lstStyle/>
        <a:p>
          <a:endParaRPr lang="it-IT"/>
        </a:p>
      </dgm:t>
    </dgm:pt>
    <dgm:pt modelId="{D3278300-1D49-41DF-A695-9F801F3194A6}" type="sibTrans" cxnId="{C1DD9D4C-3B47-44F2-BAF5-4E9C5EFE822D}">
      <dgm:prSet/>
      <dgm:spPr/>
      <dgm:t>
        <a:bodyPr/>
        <a:lstStyle/>
        <a:p>
          <a:endParaRPr lang="it-IT"/>
        </a:p>
      </dgm:t>
    </dgm:pt>
    <dgm:pt modelId="{617CF40B-0D79-4E8C-B936-9C7499EA10F2}">
      <dgm:prSet phldrT="[Testo]"/>
      <dgm:spPr/>
      <dgm:t>
        <a:bodyPr/>
        <a:lstStyle/>
        <a:p>
          <a:r>
            <a:rPr lang="it-IT" dirty="0" smtClean="0">
              <a:solidFill>
                <a:schemeClr val="accent2"/>
              </a:solidFill>
            </a:rPr>
            <a:t>per la scuola primaria</a:t>
          </a:r>
          <a:endParaRPr lang="it-IT" dirty="0">
            <a:solidFill>
              <a:schemeClr val="accent2"/>
            </a:solidFill>
          </a:endParaRPr>
        </a:p>
      </dgm:t>
    </dgm:pt>
    <dgm:pt modelId="{704BE726-C134-4D66-AB24-4A9D53FDBC69}" type="parTrans" cxnId="{C2240A0C-38C8-45F9-BC8F-9343B0736899}">
      <dgm:prSet/>
      <dgm:spPr/>
      <dgm:t>
        <a:bodyPr/>
        <a:lstStyle/>
        <a:p>
          <a:endParaRPr lang="it-IT"/>
        </a:p>
      </dgm:t>
    </dgm:pt>
    <dgm:pt modelId="{E80627DC-2A85-42BE-9FA8-4AEF2B7E42C2}" type="sibTrans" cxnId="{C2240A0C-38C8-45F9-BC8F-9343B0736899}">
      <dgm:prSet/>
      <dgm:spPr/>
      <dgm:t>
        <a:bodyPr/>
        <a:lstStyle/>
        <a:p>
          <a:endParaRPr lang="it-IT"/>
        </a:p>
      </dgm:t>
    </dgm:pt>
    <dgm:pt modelId="{1E9B2A00-8C1F-4E11-BCB1-0F72D35A6EBA}">
      <dgm:prSet phldrT="[Testo]"/>
      <dgm:spPr/>
      <dgm:t>
        <a:bodyPr/>
        <a:lstStyle/>
        <a:p>
          <a:r>
            <a:rPr lang="it-IT" dirty="0" smtClean="0">
              <a:solidFill>
                <a:schemeClr val="accent2"/>
              </a:solidFill>
            </a:rPr>
            <a:t>con laboratori didattici </a:t>
          </a:r>
          <a:r>
            <a:rPr lang="it-IT" dirty="0" err="1" smtClean="0">
              <a:solidFill>
                <a:schemeClr val="accent2"/>
              </a:solidFill>
            </a:rPr>
            <a:t>low-tech</a:t>
          </a:r>
          <a:r>
            <a:rPr lang="it-IT" dirty="0" smtClean="0">
              <a:solidFill>
                <a:schemeClr val="accent2"/>
              </a:solidFill>
            </a:rPr>
            <a:t> </a:t>
          </a:r>
          <a:endParaRPr lang="it-IT" dirty="0">
            <a:solidFill>
              <a:schemeClr val="accent2"/>
            </a:solidFill>
          </a:endParaRPr>
        </a:p>
      </dgm:t>
    </dgm:pt>
    <dgm:pt modelId="{706CD2D9-A30D-4279-A9BB-59B1C65121C5}" type="parTrans" cxnId="{C1B165BC-15E3-466C-A860-07C4CD033F73}">
      <dgm:prSet/>
      <dgm:spPr/>
      <dgm:t>
        <a:bodyPr/>
        <a:lstStyle/>
        <a:p>
          <a:endParaRPr lang="it-IT"/>
        </a:p>
      </dgm:t>
    </dgm:pt>
    <dgm:pt modelId="{E49E99DA-38CB-418B-B00F-DBBAFF9CF4D5}" type="sibTrans" cxnId="{C1B165BC-15E3-466C-A860-07C4CD033F73}">
      <dgm:prSet/>
      <dgm:spPr/>
      <dgm:t>
        <a:bodyPr/>
        <a:lstStyle/>
        <a:p>
          <a:endParaRPr lang="it-IT"/>
        </a:p>
      </dgm:t>
    </dgm:pt>
    <dgm:pt modelId="{34FC1370-9896-4381-AB4D-BADEACF44F4D}">
      <dgm:prSet phldrT="[Testo]"/>
      <dgm:spPr/>
      <dgm:t>
        <a:bodyPr/>
        <a:lstStyle/>
        <a:p>
          <a:r>
            <a:rPr lang="it-IT" dirty="0" smtClean="0"/>
            <a:t>ed esperienze di </a:t>
          </a:r>
          <a:r>
            <a:rPr lang="it-IT" dirty="0" err="1" smtClean="0"/>
            <a:t>flipped-learning</a:t>
          </a:r>
          <a:endParaRPr lang="it-IT" dirty="0"/>
        </a:p>
      </dgm:t>
    </dgm:pt>
    <dgm:pt modelId="{9756EEF1-CDED-438D-9D58-8F5DBEAC9402}" type="parTrans" cxnId="{869C8B0D-1AB2-4D00-948D-CB5DF2EBEDFD}">
      <dgm:prSet/>
      <dgm:spPr/>
      <dgm:t>
        <a:bodyPr/>
        <a:lstStyle/>
        <a:p>
          <a:endParaRPr lang="it-IT"/>
        </a:p>
      </dgm:t>
    </dgm:pt>
    <dgm:pt modelId="{CE04E57F-5119-4833-9BDD-AB51EF3698E9}" type="sibTrans" cxnId="{869C8B0D-1AB2-4D00-948D-CB5DF2EBEDFD}">
      <dgm:prSet/>
      <dgm:spPr/>
      <dgm:t>
        <a:bodyPr/>
        <a:lstStyle/>
        <a:p>
          <a:endParaRPr lang="it-IT"/>
        </a:p>
      </dgm:t>
    </dgm:pt>
    <dgm:pt modelId="{C2FA3D7D-3768-4CEA-A926-ACF285D3312B}" type="pres">
      <dgm:prSet presAssocID="{AA28746A-7136-40CB-8C82-468A48E64B9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it-IT"/>
        </a:p>
      </dgm:t>
    </dgm:pt>
    <dgm:pt modelId="{F020B42D-5BD0-4A5D-9D68-58DF1374AFDC}" type="pres">
      <dgm:prSet presAssocID="{AA28746A-7136-40CB-8C82-468A48E64B93}" presName="Name1" presStyleCnt="0"/>
      <dgm:spPr/>
    </dgm:pt>
    <dgm:pt modelId="{8C4D885F-C6AD-4716-92D4-7F4FC5611F3B}" type="pres">
      <dgm:prSet presAssocID="{AA28746A-7136-40CB-8C82-468A48E64B93}" presName="cycle" presStyleCnt="0"/>
      <dgm:spPr/>
    </dgm:pt>
    <dgm:pt modelId="{2902F26B-1499-416D-B2CC-436627E8EF59}" type="pres">
      <dgm:prSet presAssocID="{AA28746A-7136-40CB-8C82-468A48E64B93}" presName="srcNode" presStyleLbl="node1" presStyleIdx="0" presStyleCnt="4"/>
      <dgm:spPr/>
    </dgm:pt>
    <dgm:pt modelId="{541EAD2E-0CFE-4474-8D73-45C999DFF419}" type="pres">
      <dgm:prSet presAssocID="{AA28746A-7136-40CB-8C82-468A48E64B93}" presName="conn" presStyleLbl="parChTrans1D2" presStyleIdx="0" presStyleCnt="1"/>
      <dgm:spPr/>
      <dgm:t>
        <a:bodyPr/>
        <a:lstStyle/>
        <a:p>
          <a:endParaRPr lang="it-IT"/>
        </a:p>
      </dgm:t>
    </dgm:pt>
    <dgm:pt modelId="{34356B53-E22D-40B3-B028-F97235E4E55C}" type="pres">
      <dgm:prSet presAssocID="{AA28746A-7136-40CB-8C82-468A48E64B93}" presName="extraNode" presStyleLbl="node1" presStyleIdx="0" presStyleCnt="4"/>
      <dgm:spPr/>
    </dgm:pt>
    <dgm:pt modelId="{2A127CC6-5271-419F-99CB-4ECEC61855E2}" type="pres">
      <dgm:prSet presAssocID="{AA28746A-7136-40CB-8C82-468A48E64B93}" presName="dstNode" presStyleLbl="node1" presStyleIdx="0" presStyleCnt="4"/>
      <dgm:spPr/>
    </dgm:pt>
    <dgm:pt modelId="{C81B58C8-A15B-493E-B73E-7C971C9991D3}" type="pres">
      <dgm:prSet presAssocID="{C6458830-0898-4105-966A-C1662E30E63C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4F68B47-E045-43B6-9171-7A895A043388}" type="pres">
      <dgm:prSet presAssocID="{C6458830-0898-4105-966A-C1662E30E63C}" presName="accent_1" presStyleCnt="0"/>
      <dgm:spPr/>
    </dgm:pt>
    <dgm:pt modelId="{658A01BA-7552-4F02-A429-54F0D205AD5E}" type="pres">
      <dgm:prSet presAssocID="{C6458830-0898-4105-966A-C1662E30E63C}" presName="accentRepeatNode" presStyleLbl="solidFgAcc1" presStyleIdx="0" presStyleCnt="4"/>
      <dgm:spPr/>
      <dgm:t>
        <a:bodyPr/>
        <a:lstStyle/>
        <a:p>
          <a:endParaRPr lang="it-IT"/>
        </a:p>
      </dgm:t>
    </dgm:pt>
    <dgm:pt modelId="{CF929590-68F8-47EA-BA03-524CFD1BD3A5}" type="pres">
      <dgm:prSet presAssocID="{617CF40B-0D79-4E8C-B936-9C7499EA10F2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FFF4BA1-23DB-4AFF-A6F1-3EE37070EB52}" type="pres">
      <dgm:prSet presAssocID="{617CF40B-0D79-4E8C-B936-9C7499EA10F2}" presName="accent_2" presStyleCnt="0"/>
      <dgm:spPr/>
    </dgm:pt>
    <dgm:pt modelId="{54603F0A-A3D7-470F-8B0B-9407C6DBFBB1}" type="pres">
      <dgm:prSet presAssocID="{617CF40B-0D79-4E8C-B936-9C7499EA10F2}" presName="accentRepeatNode" presStyleLbl="solidFgAcc1" presStyleIdx="1" presStyleCnt="4"/>
      <dgm:spPr/>
    </dgm:pt>
    <dgm:pt modelId="{84F84C23-E429-49CE-874D-9E46583EDE87}" type="pres">
      <dgm:prSet presAssocID="{1E9B2A00-8C1F-4E11-BCB1-0F72D35A6EBA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FF346C3-7680-48A9-874C-83998BF00C9A}" type="pres">
      <dgm:prSet presAssocID="{1E9B2A00-8C1F-4E11-BCB1-0F72D35A6EBA}" presName="accent_3" presStyleCnt="0"/>
      <dgm:spPr/>
    </dgm:pt>
    <dgm:pt modelId="{7F51E442-E9C6-4910-866F-DD1FDE3A6200}" type="pres">
      <dgm:prSet presAssocID="{1E9B2A00-8C1F-4E11-BCB1-0F72D35A6EBA}" presName="accentRepeatNode" presStyleLbl="solidFgAcc1" presStyleIdx="2" presStyleCnt="4"/>
      <dgm:spPr/>
    </dgm:pt>
    <dgm:pt modelId="{7E92A36B-0176-4C14-AABC-A311481F993F}" type="pres">
      <dgm:prSet presAssocID="{34FC1370-9896-4381-AB4D-BADEACF44F4D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58E8E20-62EE-43A3-BFF1-9F985D4B2691}" type="pres">
      <dgm:prSet presAssocID="{34FC1370-9896-4381-AB4D-BADEACF44F4D}" presName="accent_4" presStyleCnt="0"/>
      <dgm:spPr/>
    </dgm:pt>
    <dgm:pt modelId="{FEF32C66-6DA7-4A93-A6BC-99D763E3F577}" type="pres">
      <dgm:prSet presAssocID="{34FC1370-9896-4381-AB4D-BADEACF44F4D}" presName="accentRepeatNode" presStyleLbl="solidFgAcc1" presStyleIdx="3" presStyleCnt="4"/>
      <dgm:spPr/>
    </dgm:pt>
  </dgm:ptLst>
  <dgm:cxnLst>
    <dgm:cxn modelId="{C2240A0C-38C8-45F9-BC8F-9343B0736899}" srcId="{AA28746A-7136-40CB-8C82-468A48E64B93}" destId="{617CF40B-0D79-4E8C-B936-9C7499EA10F2}" srcOrd="1" destOrd="0" parTransId="{704BE726-C134-4D66-AB24-4A9D53FDBC69}" sibTransId="{E80627DC-2A85-42BE-9FA8-4AEF2B7E42C2}"/>
    <dgm:cxn modelId="{C1DD9D4C-3B47-44F2-BAF5-4E9C5EFE822D}" srcId="{AA28746A-7136-40CB-8C82-468A48E64B93}" destId="{C6458830-0898-4105-966A-C1662E30E63C}" srcOrd="0" destOrd="0" parTransId="{F34FC7C6-9E2F-49C9-A5B1-ECDA7EF2584D}" sibTransId="{D3278300-1D49-41DF-A695-9F801F3194A6}"/>
    <dgm:cxn modelId="{C1B165BC-15E3-466C-A860-07C4CD033F73}" srcId="{AA28746A-7136-40CB-8C82-468A48E64B93}" destId="{1E9B2A00-8C1F-4E11-BCB1-0F72D35A6EBA}" srcOrd="2" destOrd="0" parTransId="{706CD2D9-A30D-4279-A9BB-59B1C65121C5}" sibTransId="{E49E99DA-38CB-418B-B00F-DBBAFF9CF4D5}"/>
    <dgm:cxn modelId="{13920291-D373-456F-9158-A230A1753ECA}" type="presOf" srcId="{C6458830-0898-4105-966A-C1662E30E63C}" destId="{C81B58C8-A15B-493E-B73E-7C971C9991D3}" srcOrd="0" destOrd="0" presId="urn:microsoft.com/office/officeart/2008/layout/VerticalCurvedList"/>
    <dgm:cxn modelId="{F85B4D46-2434-463F-A9A5-A119D7FEC85B}" type="presOf" srcId="{1E9B2A00-8C1F-4E11-BCB1-0F72D35A6EBA}" destId="{84F84C23-E429-49CE-874D-9E46583EDE87}" srcOrd="0" destOrd="0" presId="urn:microsoft.com/office/officeart/2008/layout/VerticalCurvedList"/>
    <dgm:cxn modelId="{869C8B0D-1AB2-4D00-948D-CB5DF2EBEDFD}" srcId="{AA28746A-7136-40CB-8C82-468A48E64B93}" destId="{34FC1370-9896-4381-AB4D-BADEACF44F4D}" srcOrd="3" destOrd="0" parTransId="{9756EEF1-CDED-438D-9D58-8F5DBEAC9402}" sibTransId="{CE04E57F-5119-4833-9BDD-AB51EF3698E9}"/>
    <dgm:cxn modelId="{412DDCF5-362F-44B6-8145-2F03F0F56D73}" type="presOf" srcId="{AA28746A-7136-40CB-8C82-468A48E64B93}" destId="{C2FA3D7D-3768-4CEA-A926-ACF285D3312B}" srcOrd="0" destOrd="0" presId="urn:microsoft.com/office/officeart/2008/layout/VerticalCurvedList"/>
    <dgm:cxn modelId="{8D330C52-21C9-406B-AE65-D055A59F5CA9}" type="presOf" srcId="{34FC1370-9896-4381-AB4D-BADEACF44F4D}" destId="{7E92A36B-0176-4C14-AABC-A311481F993F}" srcOrd="0" destOrd="0" presId="urn:microsoft.com/office/officeart/2008/layout/VerticalCurvedList"/>
    <dgm:cxn modelId="{4D6C746E-4BD8-4ED8-A38B-79169DEC8AA3}" type="presOf" srcId="{D3278300-1D49-41DF-A695-9F801F3194A6}" destId="{541EAD2E-0CFE-4474-8D73-45C999DFF419}" srcOrd="0" destOrd="0" presId="urn:microsoft.com/office/officeart/2008/layout/VerticalCurvedList"/>
    <dgm:cxn modelId="{5AE38726-F0DE-4C61-84CC-9F2EF32F10CE}" type="presOf" srcId="{617CF40B-0D79-4E8C-B936-9C7499EA10F2}" destId="{CF929590-68F8-47EA-BA03-524CFD1BD3A5}" srcOrd="0" destOrd="0" presId="urn:microsoft.com/office/officeart/2008/layout/VerticalCurvedList"/>
    <dgm:cxn modelId="{8669CA91-53E7-4226-B3DB-58CFB56AB2DF}" type="presParOf" srcId="{C2FA3D7D-3768-4CEA-A926-ACF285D3312B}" destId="{F020B42D-5BD0-4A5D-9D68-58DF1374AFDC}" srcOrd="0" destOrd="0" presId="urn:microsoft.com/office/officeart/2008/layout/VerticalCurvedList"/>
    <dgm:cxn modelId="{B611D094-F273-4E10-80C1-9530F0291442}" type="presParOf" srcId="{F020B42D-5BD0-4A5D-9D68-58DF1374AFDC}" destId="{8C4D885F-C6AD-4716-92D4-7F4FC5611F3B}" srcOrd="0" destOrd="0" presId="urn:microsoft.com/office/officeart/2008/layout/VerticalCurvedList"/>
    <dgm:cxn modelId="{46EEF3C6-33F3-42E5-AB24-4E115AE4BF83}" type="presParOf" srcId="{8C4D885F-C6AD-4716-92D4-7F4FC5611F3B}" destId="{2902F26B-1499-416D-B2CC-436627E8EF59}" srcOrd="0" destOrd="0" presId="urn:microsoft.com/office/officeart/2008/layout/VerticalCurvedList"/>
    <dgm:cxn modelId="{F8E34AE7-1235-4371-A17B-BB81980B5BA1}" type="presParOf" srcId="{8C4D885F-C6AD-4716-92D4-7F4FC5611F3B}" destId="{541EAD2E-0CFE-4474-8D73-45C999DFF419}" srcOrd="1" destOrd="0" presId="urn:microsoft.com/office/officeart/2008/layout/VerticalCurvedList"/>
    <dgm:cxn modelId="{BA2DCBA4-C6F3-41C7-9817-B1A4D26A8002}" type="presParOf" srcId="{8C4D885F-C6AD-4716-92D4-7F4FC5611F3B}" destId="{34356B53-E22D-40B3-B028-F97235E4E55C}" srcOrd="2" destOrd="0" presId="urn:microsoft.com/office/officeart/2008/layout/VerticalCurvedList"/>
    <dgm:cxn modelId="{CE450A77-B11D-458D-AE37-AAFE38EFB95E}" type="presParOf" srcId="{8C4D885F-C6AD-4716-92D4-7F4FC5611F3B}" destId="{2A127CC6-5271-419F-99CB-4ECEC61855E2}" srcOrd="3" destOrd="0" presId="urn:microsoft.com/office/officeart/2008/layout/VerticalCurvedList"/>
    <dgm:cxn modelId="{216657A4-1D64-4821-B3F8-4B8EE6A083E3}" type="presParOf" srcId="{F020B42D-5BD0-4A5D-9D68-58DF1374AFDC}" destId="{C81B58C8-A15B-493E-B73E-7C971C9991D3}" srcOrd="1" destOrd="0" presId="urn:microsoft.com/office/officeart/2008/layout/VerticalCurvedList"/>
    <dgm:cxn modelId="{301B46FD-67C9-422E-9DBB-4738FBD9EA85}" type="presParOf" srcId="{F020B42D-5BD0-4A5D-9D68-58DF1374AFDC}" destId="{F4F68B47-E045-43B6-9171-7A895A043388}" srcOrd="2" destOrd="0" presId="urn:microsoft.com/office/officeart/2008/layout/VerticalCurvedList"/>
    <dgm:cxn modelId="{7A87E96C-1F71-41B7-A0DE-291461B9E896}" type="presParOf" srcId="{F4F68B47-E045-43B6-9171-7A895A043388}" destId="{658A01BA-7552-4F02-A429-54F0D205AD5E}" srcOrd="0" destOrd="0" presId="urn:microsoft.com/office/officeart/2008/layout/VerticalCurvedList"/>
    <dgm:cxn modelId="{2C2DB31E-6F00-4E64-8F58-0E68A62BD78F}" type="presParOf" srcId="{F020B42D-5BD0-4A5D-9D68-58DF1374AFDC}" destId="{CF929590-68F8-47EA-BA03-524CFD1BD3A5}" srcOrd="3" destOrd="0" presId="urn:microsoft.com/office/officeart/2008/layout/VerticalCurvedList"/>
    <dgm:cxn modelId="{CED849E1-DB15-44D0-A6CF-661DD815B613}" type="presParOf" srcId="{F020B42D-5BD0-4A5D-9D68-58DF1374AFDC}" destId="{8FFF4BA1-23DB-4AFF-A6F1-3EE37070EB52}" srcOrd="4" destOrd="0" presId="urn:microsoft.com/office/officeart/2008/layout/VerticalCurvedList"/>
    <dgm:cxn modelId="{5F2A0CCC-D15D-4749-922D-0EC91AC03CFA}" type="presParOf" srcId="{8FFF4BA1-23DB-4AFF-A6F1-3EE37070EB52}" destId="{54603F0A-A3D7-470F-8B0B-9407C6DBFBB1}" srcOrd="0" destOrd="0" presId="urn:microsoft.com/office/officeart/2008/layout/VerticalCurvedList"/>
    <dgm:cxn modelId="{E475C727-4613-425E-841E-E0110509EC1C}" type="presParOf" srcId="{F020B42D-5BD0-4A5D-9D68-58DF1374AFDC}" destId="{84F84C23-E429-49CE-874D-9E46583EDE87}" srcOrd="5" destOrd="0" presId="urn:microsoft.com/office/officeart/2008/layout/VerticalCurvedList"/>
    <dgm:cxn modelId="{3EF4182C-0273-46CF-8758-2BCDEA02E7B0}" type="presParOf" srcId="{F020B42D-5BD0-4A5D-9D68-58DF1374AFDC}" destId="{4FF346C3-7680-48A9-874C-83998BF00C9A}" srcOrd="6" destOrd="0" presId="urn:microsoft.com/office/officeart/2008/layout/VerticalCurvedList"/>
    <dgm:cxn modelId="{0555D465-4ADB-4A58-A56A-97A31F11C12E}" type="presParOf" srcId="{4FF346C3-7680-48A9-874C-83998BF00C9A}" destId="{7F51E442-E9C6-4910-866F-DD1FDE3A6200}" srcOrd="0" destOrd="0" presId="urn:microsoft.com/office/officeart/2008/layout/VerticalCurvedList"/>
    <dgm:cxn modelId="{B0388BFB-8FC3-4808-9D2D-465D7ACB5C42}" type="presParOf" srcId="{F020B42D-5BD0-4A5D-9D68-58DF1374AFDC}" destId="{7E92A36B-0176-4C14-AABC-A311481F993F}" srcOrd="7" destOrd="0" presId="urn:microsoft.com/office/officeart/2008/layout/VerticalCurvedList"/>
    <dgm:cxn modelId="{78161D7C-2E63-4D8F-A1B8-9F29DAF2F0E6}" type="presParOf" srcId="{F020B42D-5BD0-4A5D-9D68-58DF1374AFDC}" destId="{A58E8E20-62EE-43A3-BFF1-9F985D4B2691}" srcOrd="8" destOrd="0" presId="urn:microsoft.com/office/officeart/2008/layout/VerticalCurvedList"/>
    <dgm:cxn modelId="{2390CA51-DF72-4745-AE5C-AB12E71CE054}" type="presParOf" srcId="{A58E8E20-62EE-43A3-BFF1-9F985D4B2691}" destId="{FEF32C66-6DA7-4A93-A6BC-99D763E3F57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B1F3C7-DDD0-4829-9F52-A058D6BAA1B1}" type="doc">
      <dgm:prSet loTypeId="urn:microsoft.com/office/officeart/2005/8/layout/hProcess1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C871572E-A268-4AA6-B054-FB83E006AF9D}">
      <dgm:prSet/>
      <dgm:spPr/>
      <dgm:t>
        <a:bodyPr/>
        <a:lstStyle/>
        <a:p>
          <a:pPr rtl="0"/>
          <a:r>
            <a:rPr lang="it-IT" b="1" dirty="0" smtClean="0">
              <a:solidFill>
                <a:srgbClr val="FF0000"/>
              </a:solidFill>
            </a:rPr>
            <a:t>SCHEMA UNITÀ DI APPRENDIMENTO </a:t>
          </a:r>
          <a:endParaRPr lang="it-IT" b="1" dirty="0">
            <a:solidFill>
              <a:srgbClr val="FF0000"/>
            </a:solidFill>
          </a:endParaRPr>
        </a:p>
      </dgm:t>
    </dgm:pt>
    <dgm:pt modelId="{97AB6FF6-A4D1-4891-8413-BB544AA14652}" type="parTrans" cxnId="{ED2424C6-C3B5-4372-B506-AC2F528250B3}">
      <dgm:prSet/>
      <dgm:spPr/>
      <dgm:t>
        <a:bodyPr/>
        <a:lstStyle/>
        <a:p>
          <a:endParaRPr lang="it-IT"/>
        </a:p>
      </dgm:t>
    </dgm:pt>
    <dgm:pt modelId="{B3289AC3-CE7C-47E2-A9C2-C258EB79D119}" type="sibTrans" cxnId="{ED2424C6-C3B5-4372-B506-AC2F528250B3}">
      <dgm:prSet/>
      <dgm:spPr/>
      <dgm:t>
        <a:bodyPr/>
        <a:lstStyle/>
        <a:p>
          <a:endParaRPr lang="it-IT"/>
        </a:p>
      </dgm:t>
    </dgm:pt>
    <dgm:pt modelId="{4BEA60E0-9303-49C1-A87A-FF8053482282}">
      <dgm:prSet/>
      <dgm:spPr/>
      <dgm:t>
        <a:bodyPr/>
        <a:lstStyle/>
        <a:p>
          <a:pPr rtl="0"/>
          <a:r>
            <a:rPr lang="it-IT" b="0" dirty="0" smtClean="0">
              <a:solidFill>
                <a:schemeClr val="accent2"/>
              </a:solidFill>
            </a:rPr>
            <a:t>con metodologia DEE</a:t>
          </a:r>
          <a:endParaRPr lang="it-IT" dirty="0">
            <a:solidFill>
              <a:schemeClr val="accent2"/>
            </a:solidFill>
          </a:endParaRPr>
        </a:p>
      </dgm:t>
    </dgm:pt>
    <dgm:pt modelId="{3A52E3EF-F0C5-4080-8E32-9A8324F21D59}" type="parTrans" cxnId="{E3356A50-565B-4089-B39E-D0543EEDD619}">
      <dgm:prSet/>
      <dgm:spPr/>
      <dgm:t>
        <a:bodyPr/>
        <a:lstStyle/>
        <a:p>
          <a:endParaRPr lang="it-IT"/>
        </a:p>
      </dgm:t>
    </dgm:pt>
    <dgm:pt modelId="{E5A61245-5113-4F7C-A6AC-836A918FAFDA}" type="sibTrans" cxnId="{E3356A50-565B-4089-B39E-D0543EEDD619}">
      <dgm:prSet/>
      <dgm:spPr/>
      <dgm:t>
        <a:bodyPr/>
        <a:lstStyle/>
        <a:p>
          <a:endParaRPr lang="it-IT"/>
        </a:p>
      </dgm:t>
    </dgm:pt>
    <dgm:pt modelId="{87EF64C9-3D47-4522-9C0D-31B106D74583}">
      <dgm:prSet/>
      <dgm:spPr/>
      <dgm:t>
        <a:bodyPr/>
        <a:lstStyle/>
        <a:p>
          <a:pPr rtl="0"/>
          <a:r>
            <a:rPr lang="it-IT" b="0" dirty="0" smtClean="0"/>
            <a:t> </a:t>
          </a:r>
          <a:r>
            <a:rPr lang="it-IT" b="0" dirty="0" smtClean="0">
              <a:solidFill>
                <a:schemeClr val="accent2"/>
              </a:solidFill>
            </a:rPr>
            <a:t>elementi per impostare una UA operativa </a:t>
          </a:r>
          <a:endParaRPr lang="it-IT" dirty="0">
            <a:solidFill>
              <a:schemeClr val="accent2"/>
            </a:solidFill>
          </a:endParaRPr>
        </a:p>
      </dgm:t>
    </dgm:pt>
    <dgm:pt modelId="{0799CD8D-C039-42EE-A19C-0B5B294F0282}" type="parTrans" cxnId="{758B3986-DEF2-49B8-8637-6EBEB1349302}">
      <dgm:prSet/>
      <dgm:spPr/>
      <dgm:t>
        <a:bodyPr/>
        <a:lstStyle/>
        <a:p>
          <a:endParaRPr lang="it-IT"/>
        </a:p>
      </dgm:t>
    </dgm:pt>
    <dgm:pt modelId="{479BD09B-817A-421C-94F0-5C6965574D78}" type="sibTrans" cxnId="{758B3986-DEF2-49B8-8637-6EBEB1349302}">
      <dgm:prSet/>
      <dgm:spPr/>
      <dgm:t>
        <a:bodyPr/>
        <a:lstStyle/>
        <a:p>
          <a:endParaRPr lang="it-IT"/>
        </a:p>
      </dgm:t>
    </dgm:pt>
    <dgm:pt modelId="{A35F7D0D-D32C-456E-BA75-14E2D905F60E}">
      <dgm:prSet/>
      <dgm:spPr/>
      <dgm:t>
        <a:bodyPr/>
        <a:lstStyle/>
        <a:p>
          <a:pPr rtl="0"/>
          <a:r>
            <a:rPr lang="it-IT" dirty="0" smtClean="0">
              <a:solidFill>
                <a:schemeClr val="accent2"/>
              </a:solidFill>
            </a:rPr>
            <a:t>con analisi degli elementi costitutivi</a:t>
          </a:r>
          <a:endParaRPr lang="it-IT" dirty="0">
            <a:solidFill>
              <a:schemeClr val="accent2"/>
            </a:solidFill>
          </a:endParaRPr>
        </a:p>
      </dgm:t>
    </dgm:pt>
    <dgm:pt modelId="{6307EAA0-474D-4D93-B129-64B86335B867}" type="parTrans" cxnId="{3E542D06-146F-4310-8FF9-31D1A09A1BD2}">
      <dgm:prSet/>
      <dgm:spPr/>
      <dgm:t>
        <a:bodyPr/>
        <a:lstStyle/>
        <a:p>
          <a:endParaRPr lang="it-IT"/>
        </a:p>
      </dgm:t>
    </dgm:pt>
    <dgm:pt modelId="{3FA5CC90-87EA-4121-A1C3-C66989D2B460}" type="sibTrans" cxnId="{3E542D06-146F-4310-8FF9-31D1A09A1BD2}">
      <dgm:prSet/>
      <dgm:spPr/>
      <dgm:t>
        <a:bodyPr/>
        <a:lstStyle/>
        <a:p>
          <a:endParaRPr lang="it-IT"/>
        </a:p>
      </dgm:t>
    </dgm:pt>
    <dgm:pt modelId="{093015B4-2114-467E-AE7C-29BE8F5FAE3B}" type="pres">
      <dgm:prSet presAssocID="{A0B1F3C7-DDD0-4829-9F52-A058D6BAA1B1}" presName="Name0" presStyleCnt="0">
        <dgm:presLayoutVars>
          <dgm:dir/>
          <dgm:resizeHandles val="exact"/>
        </dgm:presLayoutVars>
      </dgm:prSet>
      <dgm:spPr/>
    </dgm:pt>
    <dgm:pt modelId="{5AD0808C-C6BB-40BE-97F6-4A17D7CC421D}" type="pres">
      <dgm:prSet presAssocID="{A0B1F3C7-DDD0-4829-9F52-A058D6BAA1B1}" presName="arrow" presStyleLbl="bgShp" presStyleIdx="0" presStyleCnt="1"/>
      <dgm:spPr/>
    </dgm:pt>
    <dgm:pt modelId="{D8B0A29F-8339-40BE-B8C8-7D06A7DA80AB}" type="pres">
      <dgm:prSet presAssocID="{A0B1F3C7-DDD0-4829-9F52-A058D6BAA1B1}" presName="points" presStyleCnt="0"/>
      <dgm:spPr/>
    </dgm:pt>
    <dgm:pt modelId="{B08B57E6-2F63-4FAE-B730-8258DDFFC3D4}" type="pres">
      <dgm:prSet presAssocID="{C871572E-A268-4AA6-B054-FB83E006AF9D}" presName="compositeA" presStyleCnt="0"/>
      <dgm:spPr/>
    </dgm:pt>
    <dgm:pt modelId="{CCB2D48A-9603-4C00-BFC1-8455B26C251B}" type="pres">
      <dgm:prSet presAssocID="{C871572E-A268-4AA6-B054-FB83E006AF9D}" presName="text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5A32044-5A2F-4D3D-AC63-32047AA74439}" type="pres">
      <dgm:prSet presAssocID="{C871572E-A268-4AA6-B054-FB83E006AF9D}" presName="circleA" presStyleLbl="node1" presStyleIdx="0" presStyleCnt="4"/>
      <dgm:spPr/>
    </dgm:pt>
    <dgm:pt modelId="{7AFA6F30-6AD5-4D84-A13B-598780C6178C}" type="pres">
      <dgm:prSet presAssocID="{C871572E-A268-4AA6-B054-FB83E006AF9D}" presName="spaceA" presStyleCnt="0"/>
      <dgm:spPr/>
    </dgm:pt>
    <dgm:pt modelId="{DEEDF1C2-CD42-43D6-A203-A3506239A20E}" type="pres">
      <dgm:prSet presAssocID="{B3289AC3-CE7C-47E2-A9C2-C258EB79D119}" presName="space" presStyleCnt="0"/>
      <dgm:spPr/>
    </dgm:pt>
    <dgm:pt modelId="{96763E34-7851-4D6E-A0BE-8881F543F099}" type="pres">
      <dgm:prSet presAssocID="{4BEA60E0-9303-49C1-A87A-FF8053482282}" presName="compositeB" presStyleCnt="0"/>
      <dgm:spPr/>
    </dgm:pt>
    <dgm:pt modelId="{EB40A44C-CAB7-43F8-9002-C096048E2C51}" type="pres">
      <dgm:prSet presAssocID="{4BEA60E0-9303-49C1-A87A-FF8053482282}" presName="text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41DD5AC-D73A-414A-898C-73B04E43D6B2}" type="pres">
      <dgm:prSet presAssocID="{4BEA60E0-9303-49C1-A87A-FF8053482282}" presName="circleB" presStyleLbl="node1" presStyleIdx="1" presStyleCnt="4"/>
      <dgm:spPr/>
    </dgm:pt>
    <dgm:pt modelId="{EF2883F8-041B-4D03-A248-3C4B7B67221F}" type="pres">
      <dgm:prSet presAssocID="{4BEA60E0-9303-49C1-A87A-FF8053482282}" presName="spaceB" presStyleCnt="0"/>
      <dgm:spPr/>
    </dgm:pt>
    <dgm:pt modelId="{0C1654AA-C0A1-4410-A2DA-6AAFC8F3AF1E}" type="pres">
      <dgm:prSet presAssocID="{E5A61245-5113-4F7C-A6AC-836A918FAFDA}" presName="space" presStyleCnt="0"/>
      <dgm:spPr/>
    </dgm:pt>
    <dgm:pt modelId="{03E7DC06-345F-4801-93C3-D0B87D2243C4}" type="pres">
      <dgm:prSet presAssocID="{87EF64C9-3D47-4522-9C0D-31B106D74583}" presName="compositeA" presStyleCnt="0"/>
      <dgm:spPr/>
    </dgm:pt>
    <dgm:pt modelId="{23FF3C94-50FA-4A2A-90A3-5BA01BE30F69}" type="pres">
      <dgm:prSet presAssocID="{87EF64C9-3D47-4522-9C0D-31B106D74583}" presName="textA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9297614-EFD8-4F3A-8BCA-A292EA56C972}" type="pres">
      <dgm:prSet presAssocID="{87EF64C9-3D47-4522-9C0D-31B106D74583}" presName="circleA" presStyleLbl="node1" presStyleIdx="2" presStyleCnt="4"/>
      <dgm:spPr/>
    </dgm:pt>
    <dgm:pt modelId="{451CC38E-8F17-491B-801F-14581909EE6A}" type="pres">
      <dgm:prSet presAssocID="{87EF64C9-3D47-4522-9C0D-31B106D74583}" presName="spaceA" presStyleCnt="0"/>
      <dgm:spPr/>
    </dgm:pt>
    <dgm:pt modelId="{DDEA4D1E-C353-46B7-B245-C3A269208C7B}" type="pres">
      <dgm:prSet presAssocID="{479BD09B-817A-421C-94F0-5C6965574D78}" presName="space" presStyleCnt="0"/>
      <dgm:spPr/>
    </dgm:pt>
    <dgm:pt modelId="{91CE0721-60D8-4A9A-965C-DD361F46DAE7}" type="pres">
      <dgm:prSet presAssocID="{A35F7D0D-D32C-456E-BA75-14E2D905F60E}" presName="compositeB" presStyleCnt="0"/>
      <dgm:spPr/>
    </dgm:pt>
    <dgm:pt modelId="{C8268254-5455-489F-9AB9-627E42AB776D}" type="pres">
      <dgm:prSet presAssocID="{A35F7D0D-D32C-456E-BA75-14E2D905F60E}" presName="textB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73771BB-9AA7-44A3-A836-D4E981CBE594}" type="pres">
      <dgm:prSet presAssocID="{A35F7D0D-D32C-456E-BA75-14E2D905F60E}" presName="circleB" presStyleLbl="node1" presStyleIdx="3" presStyleCnt="4"/>
      <dgm:spPr/>
    </dgm:pt>
    <dgm:pt modelId="{9D600EBD-F338-4B78-8284-984A448020CE}" type="pres">
      <dgm:prSet presAssocID="{A35F7D0D-D32C-456E-BA75-14E2D905F60E}" presName="spaceB" presStyleCnt="0"/>
      <dgm:spPr/>
    </dgm:pt>
  </dgm:ptLst>
  <dgm:cxnLst>
    <dgm:cxn modelId="{34A944BB-3B74-4DC3-8C23-AEED91D3410A}" type="presOf" srcId="{A0B1F3C7-DDD0-4829-9F52-A058D6BAA1B1}" destId="{093015B4-2114-467E-AE7C-29BE8F5FAE3B}" srcOrd="0" destOrd="0" presId="urn:microsoft.com/office/officeart/2005/8/layout/hProcess11"/>
    <dgm:cxn modelId="{3E542D06-146F-4310-8FF9-31D1A09A1BD2}" srcId="{A0B1F3C7-DDD0-4829-9F52-A058D6BAA1B1}" destId="{A35F7D0D-D32C-456E-BA75-14E2D905F60E}" srcOrd="3" destOrd="0" parTransId="{6307EAA0-474D-4D93-B129-64B86335B867}" sibTransId="{3FA5CC90-87EA-4121-A1C3-C66989D2B460}"/>
    <dgm:cxn modelId="{15D4DBA4-EA22-46CB-B704-E4BF3EF094C5}" type="presOf" srcId="{A35F7D0D-D32C-456E-BA75-14E2D905F60E}" destId="{C8268254-5455-489F-9AB9-627E42AB776D}" srcOrd="0" destOrd="0" presId="urn:microsoft.com/office/officeart/2005/8/layout/hProcess11"/>
    <dgm:cxn modelId="{12B276C2-224C-465B-B4B9-D45CE622F065}" type="presOf" srcId="{C871572E-A268-4AA6-B054-FB83E006AF9D}" destId="{CCB2D48A-9603-4C00-BFC1-8455B26C251B}" srcOrd="0" destOrd="0" presId="urn:microsoft.com/office/officeart/2005/8/layout/hProcess11"/>
    <dgm:cxn modelId="{E3356A50-565B-4089-B39E-D0543EEDD619}" srcId="{A0B1F3C7-DDD0-4829-9F52-A058D6BAA1B1}" destId="{4BEA60E0-9303-49C1-A87A-FF8053482282}" srcOrd="1" destOrd="0" parTransId="{3A52E3EF-F0C5-4080-8E32-9A8324F21D59}" sibTransId="{E5A61245-5113-4F7C-A6AC-836A918FAFDA}"/>
    <dgm:cxn modelId="{0D3C15AE-4A40-42B5-A0A3-5A57D9A4FBE5}" type="presOf" srcId="{4BEA60E0-9303-49C1-A87A-FF8053482282}" destId="{EB40A44C-CAB7-43F8-9002-C096048E2C51}" srcOrd="0" destOrd="0" presId="urn:microsoft.com/office/officeart/2005/8/layout/hProcess11"/>
    <dgm:cxn modelId="{ED2424C6-C3B5-4372-B506-AC2F528250B3}" srcId="{A0B1F3C7-DDD0-4829-9F52-A058D6BAA1B1}" destId="{C871572E-A268-4AA6-B054-FB83E006AF9D}" srcOrd="0" destOrd="0" parTransId="{97AB6FF6-A4D1-4891-8413-BB544AA14652}" sibTransId="{B3289AC3-CE7C-47E2-A9C2-C258EB79D119}"/>
    <dgm:cxn modelId="{98F8577F-95EC-4266-AA4A-1163E0EC908C}" type="presOf" srcId="{87EF64C9-3D47-4522-9C0D-31B106D74583}" destId="{23FF3C94-50FA-4A2A-90A3-5BA01BE30F69}" srcOrd="0" destOrd="0" presId="urn:microsoft.com/office/officeart/2005/8/layout/hProcess11"/>
    <dgm:cxn modelId="{758B3986-DEF2-49B8-8637-6EBEB1349302}" srcId="{A0B1F3C7-DDD0-4829-9F52-A058D6BAA1B1}" destId="{87EF64C9-3D47-4522-9C0D-31B106D74583}" srcOrd="2" destOrd="0" parTransId="{0799CD8D-C039-42EE-A19C-0B5B294F0282}" sibTransId="{479BD09B-817A-421C-94F0-5C6965574D78}"/>
    <dgm:cxn modelId="{515F4C48-4DCE-4273-AABB-A9C032D389A0}" type="presParOf" srcId="{093015B4-2114-467E-AE7C-29BE8F5FAE3B}" destId="{5AD0808C-C6BB-40BE-97F6-4A17D7CC421D}" srcOrd="0" destOrd="0" presId="urn:microsoft.com/office/officeart/2005/8/layout/hProcess11"/>
    <dgm:cxn modelId="{04DB5C15-37EF-4356-AC1E-A7587A0EDD6D}" type="presParOf" srcId="{093015B4-2114-467E-AE7C-29BE8F5FAE3B}" destId="{D8B0A29F-8339-40BE-B8C8-7D06A7DA80AB}" srcOrd="1" destOrd="0" presId="urn:microsoft.com/office/officeart/2005/8/layout/hProcess11"/>
    <dgm:cxn modelId="{FA823EEF-F8B3-458A-8D22-61645F37E42D}" type="presParOf" srcId="{D8B0A29F-8339-40BE-B8C8-7D06A7DA80AB}" destId="{B08B57E6-2F63-4FAE-B730-8258DDFFC3D4}" srcOrd="0" destOrd="0" presId="urn:microsoft.com/office/officeart/2005/8/layout/hProcess11"/>
    <dgm:cxn modelId="{20B402C6-586A-4BBC-AF59-6D4EEDFA80ED}" type="presParOf" srcId="{B08B57E6-2F63-4FAE-B730-8258DDFFC3D4}" destId="{CCB2D48A-9603-4C00-BFC1-8455B26C251B}" srcOrd="0" destOrd="0" presId="urn:microsoft.com/office/officeart/2005/8/layout/hProcess11"/>
    <dgm:cxn modelId="{E882B7DC-2A29-4039-AF2C-A541617707ED}" type="presParOf" srcId="{B08B57E6-2F63-4FAE-B730-8258DDFFC3D4}" destId="{75A32044-5A2F-4D3D-AC63-32047AA74439}" srcOrd="1" destOrd="0" presId="urn:microsoft.com/office/officeart/2005/8/layout/hProcess11"/>
    <dgm:cxn modelId="{56E17E11-4BF7-4C12-A26C-9F7DDCE4B5BB}" type="presParOf" srcId="{B08B57E6-2F63-4FAE-B730-8258DDFFC3D4}" destId="{7AFA6F30-6AD5-4D84-A13B-598780C6178C}" srcOrd="2" destOrd="0" presId="urn:microsoft.com/office/officeart/2005/8/layout/hProcess11"/>
    <dgm:cxn modelId="{AD0DED58-4D16-4B6F-B274-A35A0C0415A8}" type="presParOf" srcId="{D8B0A29F-8339-40BE-B8C8-7D06A7DA80AB}" destId="{DEEDF1C2-CD42-43D6-A203-A3506239A20E}" srcOrd="1" destOrd="0" presId="urn:microsoft.com/office/officeart/2005/8/layout/hProcess11"/>
    <dgm:cxn modelId="{52E73609-DE5C-4E58-85DB-67A04C442A6C}" type="presParOf" srcId="{D8B0A29F-8339-40BE-B8C8-7D06A7DA80AB}" destId="{96763E34-7851-4D6E-A0BE-8881F543F099}" srcOrd="2" destOrd="0" presId="urn:microsoft.com/office/officeart/2005/8/layout/hProcess11"/>
    <dgm:cxn modelId="{58AB3A91-B060-449C-A6ED-44544402F0F5}" type="presParOf" srcId="{96763E34-7851-4D6E-A0BE-8881F543F099}" destId="{EB40A44C-CAB7-43F8-9002-C096048E2C51}" srcOrd="0" destOrd="0" presId="urn:microsoft.com/office/officeart/2005/8/layout/hProcess11"/>
    <dgm:cxn modelId="{7CCB70E9-B45C-49C9-8FA0-A08DC0843106}" type="presParOf" srcId="{96763E34-7851-4D6E-A0BE-8881F543F099}" destId="{D41DD5AC-D73A-414A-898C-73B04E43D6B2}" srcOrd="1" destOrd="0" presId="urn:microsoft.com/office/officeart/2005/8/layout/hProcess11"/>
    <dgm:cxn modelId="{B233456F-61F5-42B7-B9A3-5ECB52BB2055}" type="presParOf" srcId="{96763E34-7851-4D6E-A0BE-8881F543F099}" destId="{EF2883F8-041B-4D03-A248-3C4B7B67221F}" srcOrd="2" destOrd="0" presId="urn:microsoft.com/office/officeart/2005/8/layout/hProcess11"/>
    <dgm:cxn modelId="{F609C68F-7AE2-41DB-9D92-B82DAC5C534E}" type="presParOf" srcId="{D8B0A29F-8339-40BE-B8C8-7D06A7DA80AB}" destId="{0C1654AA-C0A1-4410-A2DA-6AAFC8F3AF1E}" srcOrd="3" destOrd="0" presId="urn:microsoft.com/office/officeart/2005/8/layout/hProcess11"/>
    <dgm:cxn modelId="{24C0A4BB-762F-4043-929E-33EBF0150071}" type="presParOf" srcId="{D8B0A29F-8339-40BE-B8C8-7D06A7DA80AB}" destId="{03E7DC06-345F-4801-93C3-D0B87D2243C4}" srcOrd="4" destOrd="0" presId="urn:microsoft.com/office/officeart/2005/8/layout/hProcess11"/>
    <dgm:cxn modelId="{CBAC26D0-12FB-43D9-B53D-ECBACC8CF15B}" type="presParOf" srcId="{03E7DC06-345F-4801-93C3-D0B87D2243C4}" destId="{23FF3C94-50FA-4A2A-90A3-5BA01BE30F69}" srcOrd="0" destOrd="0" presId="urn:microsoft.com/office/officeart/2005/8/layout/hProcess11"/>
    <dgm:cxn modelId="{5728E2A9-1DBB-4624-B4A1-B64D5E7A3347}" type="presParOf" srcId="{03E7DC06-345F-4801-93C3-D0B87D2243C4}" destId="{79297614-EFD8-4F3A-8BCA-A292EA56C972}" srcOrd="1" destOrd="0" presId="urn:microsoft.com/office/officeart/2005/8/layout/hProcess11"/>
    <dgm:cxn modelId="{1DD2D835-6806-4CE0-B433-EA3493986F97}" type="presParOf" srcId="{03E7DC06-345F-4801-93C3-D0B87D2243C4}" destId="{451CC38E-8F17-491B-801F-14581909EE6A}" srcOrd="2" destOrd="0" presId="urn:microsoft.com/office/officeart/2005/8/layout/hProcess11"/>
    <dgm:cxn modelId="{BCD43570-1FC8-4583-9B72-14445AE9A17D}" type="presParOf" srcId="{D8B0A29F-8339-40BE-B8C8-7D06A7DA80AB}" destId="{DDEA4D1E-C353-46B7-B245-C3A269208C7B}" srcOrd="5" destOrd="0" presId="urn:microsoft.com/office/officeart/2005/8/layout/hProcess11"/>
    <dgm:cxn modelId="{9E58A494-FE7D-4960-A09D-70846EFDAB18}" type="presParOf" srcId="{D8B0A29F-8339-40BE-B8C8-7D06A7DA80AB}" destId="{91CE0721-60D8-4A9A-965C-DD361F46DAE7}" srcOrd="6" destOrd="0" presId="urn:microsoft.com/office/officeart/2005/8/layout/hProcess11"/>
    <dgm:cxn modelId="{E99926C0-C1D1-4DEA-9D6B-9FE8F95E5DBA}" type="presParOf" srcId="{91CE0721-60D8-4A9A-965C-DD361F46DAE7}" destId="{C8268254-5455-489F-9AB9-627E42AB776D}" srcOrd="0" destOrd="0" presId="urn:microsoft.com/office/officeart/2005/8/layout/hProcess11"/>
    <dgm:cxn modelId="{CDDE371A-27A4-46B2-92BF-994E085D55CA}" type="presParOf" srcId="{91CE0721-60D8-4A9A-965C-DD361F46DAE7}" destId="{C73771BB-9AA7-44A3-A836-D4E981CBE594}" srcOrd="1" destOrd="0" presId="urn:microsoft.com/office/officeart/2005/8/layout/hProcess11"/>
    <dgm:cxn modelId="{F03E919B-E9DB-45C9-8E2E-FB9458667113}" type="presParOf" srcId="{91CE0721-60D8-4A9A-965C-DD361F46DAE7}" destId="{9D600EBD-F338-4B78-8284-984A448020CE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1EAD2E-0CFE-4474-8D73-45C999DFF419}">
      <dsp:nvSpPr>
        <dsp:cNvPr id="0" name=""/>
        <dsp:cNvSpPr/>
      </dsp:nvSpPr>
      <dsp:spPr>
        <a:xfrm>
          <a:off x="-3329903" y="-512180"/>
          <a:ext cx="3970761" cy="3970761"/>
        </a:xfrm>
        <a:prstGeom prst="blockArc">
          <a:avLst>
            <a:gd name="adj1" fmla="val 18900000"/>
            <a:gd name="adj2" fmla="val 2700000"/>
            <a:gd name="adj3" fmla="val 544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1B58C8-A15B-493E-B73E-7C971C9991D3}">
      <dsp:nvSpPr>
        <dsp:cNvPr id="0" name=""/>
        <dsp:cNvSpPr/>
      </dsp:nvSpPr>
      <dsp:spPr>
        <a:xfrm>
          <a:off x="336068" y="226519"/>
          <a:ext cx="3106196" cy="4532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9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Progetto di percorsi DEE</a:t>
          </a:r>
          <a:endParaRPr lang="it-IT" sz="1400" b="1" kern="1200" dirty="0"/>
        </a:p>
      </dsp:txBody>
      <dsp:txXfrm>
        <a:off x="336068" y="226519"/>
        <a:ext cx="3106196" cy="453274"/>
      </dsp:txXfrm>
    </dsp:sp>
    <dsp:sp modelId="{658A01BA-7552-4F02-A429-54F0D205AD5E}">
      <dsp:nvSpPr>
        <dsp:cNvPr id="0" name=""/>
        <dsp:cNvSpPr/>
      </dsp:nvSpPr>
      <dsp:spPr>
        <a:xfrm>
          <a:off x="52771" y="169859"/>
          <a:ext cx="566592" cy="5665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929590-68F8-47EA-BA03-524CFD1BD3A5}">
      <dsp:nvSpPr>
        <dsp:cNvPr id="0" name=""/>
        <dsp:cNvSpPr/>
      </dsp:nvSpPr>
      <dsp:spPr>
        <a:xfrm>
          <a:off x="595940" y="906548"/>
          <a:ext cx="2846324" cy="45327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9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solidFill>
                <a:schemeClr val="accent2"/>
              </a:solidFill>
            </a:rPr>
            <a:t>per la scuola primaria</a:t>
          </a:r>
          <a:endParaRPr lang="it-IT" sz="1400" kern="1200" dirty="0">
            <a:solidFill>
              <a:schemeClr val="accent2"/>
            </a:solidFill>
          </a:endParaRPr>
        </a:p>
      </dsp:txBody>
      <dsp:txXfrm>
        <a:off x="595940" y="906548"/>
        <a:ext cx="2846324" cy="453274"/>
      </dsp:txXfrm>
    </dsp:sp>
    <dsp:sp modelId="{54603F0A-A3D7-470F-8B0B-9407C6DBFBB1}">
      <dsp:nvSpPr>
        <dsp:cNvPr id="0" name=""/>
        <dsp:cNvSpPr/>
      </dsp:nvSpPr>
      <dsp:spPr>
        <a:xfrm>
          <a:off x="312644" y="849889"/>
          <a:ext cx="566592" cy="5665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F84C23-E429-49CE-874D-9E46583EDE87}">
      <dsp:nvSpPr>
        <dsp:cNvPr id="0" name=""/>
        <dsp:cNvSpPr/>
      </dsp:nvSpPr>
      <dsp:spPr>
        <a:xfrm>
          <a:off x="595940" y="1586577"/>
          <a:ext cx="2846324" cy="45327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9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solidFill>
                <a:schemeClr val="accent2"/>
              </a:solidFill>
            </a:rPr>
            <a:t>con laboratori didattici </a:t>
          </a:r>
          <a:r>
            <a:rPr lang="it-IT" sz="1400" kern="1200" dirty="0" err="1" smtClean="0">
              <a:solidFill>
                <a:schemeClr val="accent2"/>
              </a:solidFill>
            </a:rPr>
            <a:t>low-tech</a:t>
          </a:r>
          <a:r>
            <a:rPr lang="it-IT" sz="1400" kern="1200" dirty="0" smtClean="0">
              <a:solidFill>
                <a:schemeClr val="accent2"/>
              </a:solidFill>
            </a:rPr>
            <a:t> </a:t>
          </a:r>
          <a:endParaRPr lang="it-IT" sz="1400" kern="1200" dirty="0">
            <a:solidFill>
              <a:schemeClr val="accent2"/>
            </a:solidFill>
          </a:endParaRPr>
        </a:p>
      </dsp:txBody>
      <dsp:txXfrm>
        <a:off x="595940" y="1586577"/>
        <a:ext cx="2846324" cy="453274"/>
      </dsp:txXfrm>
    </dsp:sp>
    <dsp:sp modelId="{7F51E442-E9C6-4910-866F-DD1FDE3A6200}">
      <dsp:nvSpPr>
        <dsp:cNvPr id="0" name=""/>
        <dsp:cNvSpPr/>
      </dsp:nvSpPr>
      <dsp:spPr>
        <a:xfrm>
          <a:off x="312644" y="1529918"/>
          <a:ext cx="566592" cy="5665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92A36B-0176-4C14-AABC-A311481F993F}">
      <dsp:nvSpPr>
        <dsp:cNvPr id="0" name=""/>
        <dsp:cNvSpPr/>
      </dsp:nvSpPr>
      <dsp:spPr>
        <a:xfrm>
          <a:off x="336068" y="2266606"/>
          <a:ext cx="3106196" cy="45327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9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ed esperienze di </a:t>
          </a:r>
          <a:r>
            <a:rPr lang="it-IT" sz="1400" kern="1200" dirty="0" err="1" smtClean="0"/>
            <a:t>flipped-learning</a:t>
          </a:r>
          <a:endParaRPr lang="it-IT" sz="1400" kern="1200" dirty="0"/>
        </a:p>
      </dsp:txBody>
      <dsp:txXfrm>
        <a:off x="336068" y="2266606"/>
        <a:ext cx="3106196" cy="453274"/>
      </dsp:txXfrm>
    </dsp:sp>
    <dsp:sp modelId="{FEF32C66-6DA7-4A93-A6BC-99D763E3F577}">
      <dsp:nvSpPr>
        <dsp:cNvPr id="0" name=""/>
        <dsp:cNvSpPr/>
      </dsp:nvSpPr>
      <dsp:spPr>
        <a:xfrm>
          <a:off x="52771" y="2209947"/>
          <a:ext cx="566592" cy="5665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D0808C-C6BB-40BE-97F6-4A17D7CC421D}">
      <dsp:nvSpPr>
        <dsp:cNvPr id="0" name=""/>
        <dsp:cNvSpPr/>
      </dsp:nvSpPr>
      <dsp:spPr>
        <a:xfrm>
          <a:off x="0" y="1113739"/>
          <a:ext cx="7349440" cy="1484985"/>
        </a:xfrm>
        <a:prstGeom prst="notched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B2D48A-9603-4C00-BFC1-8455B26C251B}">
      <dsp:nvSpPr>
        <dsp:cNvPr id="0" name=""/>
        <dsp:cNvSpPr/>
      </dsp:nvSpPr>
      <dsp:spPr>
        <a:xfrm>
          <a:off x="3310" y="0"/>
          <a:ext cx="1592259" cy="1484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solidFill>
                <a:srgbClr val="FF0000"/>
              </a:solidFill>
            </a:rPr>
            <a:t>SCHEMA UNITÀ DI APPRENDIMENTO </a:t>
          </a:r>
          <a:endParaRPr lang="it-IT" sz="1400" b="1" kern="1200" dirty="0">
            <a:solidFill>
              <a:srgbClr val="FF0000"/>
            </a:solidFill>
          </a:endParaRPr>
        </a:p>
      </dsp:txBody>
      <dsp:txXfrm>
        <a:off x="3310" y="0"/>
        <a:ext cx="1592259" cy="1484985"/>
      </dsp:txXfrm>
    </dsp:sp>
    <dsp:sp modelId="{75A32044-5A2F-4D3D-AC63-32047AA74439}">
      <dsp:nvSpPr>
        <dsp:cNvPr id="0" name=""/>
        <dsp:cNvSpPr/>
      </dsp:nvSpPr>
      <dsp:spPr>
        <a:xfrm>
          <a:off x="613816" y="1670608"/>
          <a:ext cx="371246" cy="3712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40A44C-CAB7-43F8-9002-C096048E2C51}">
      <dsp:nvSpPr>
        <dsp:cNvPr id="0" name=""/>
        <dsp:cNvSpPr/>
      </dsp:nvSpPr>
      <dsp:spPr>
        <a:xfrm>
          <a:off x="1675182" y="2227478"/>
          <a:ext cx="1592259" cy="1484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0" kern="1200" dirty="0" smtClean="0">
              <a:solidFill>
                <a:schemeClr val="accent2"/>
              </a:solidFill>
            </a:rPr>
            <a:t>con metodologia DEE</a:t>
          </a:r>
          <a:endParaRPr lang="it-IT" sz="1400" kern="1200" dirty="0">
            <a:solidFill>
              <a:schemeClr val="accent2"/>
            </a:solidFill>
          </a:endParaRPr>
        </a:p>
      </dsp:txBody>
      <dsp:txXfrm>
        <a:off x="1675182" y="2227478"/>
        <a:ext cx="1592259" cy="1484985"/>
      </dsp:txXfrm>
    </dsp:sp>
    <dsp:sp modelId="{D41DD5AC-D73A-414A-898C-73B04E43D6B2}">
      <dsp:nvSpPr>
        <dsp:cNvPr id="0" name=""/>
        <dsp:cNvSpPr/>
      </dsp:nvSpPr>
      <dsp:spPr>
        <a:xfrm>
          <a:off x="2285688" y="1670608"/>
          <a:ext cx="371246" cy="37124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FF3C94-50FA-4A2A-90A3-5BA01BE30F69}">
      <dsp:nvSpPr>
        <dsp:cNvPr id="0" name=""/>
        <dsp:cNvSpPr/>
      </dsp:nvSpPr>
      <dsp:spPr>
        <a:xfrm>
          <a:off x="3347054" y="0"/>
          <a:ext cx="1592259" cy="1484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0" kern="1200" dirty="0" smtClean="0"/>
            <a:t> </a:t>
          </a:r>
          <a:r>
            <a:rPr lang="it-IT" sz="1400" b="0" kern="1200" dirty="0" smtClean="0">
              <a:solidFill>
                <a:schemeClr val="accent2"/>
              </a:solidFill>
            </a:rPr>
            <a:t>elementi per impostare una UA operativa </a:t>
          </a:r>
          <a:endParaRPr lang="it-IT" sz="1400" kern="1200" dirty="0">
            <a:solidFill>
              <a:schemeClr val="accent2"/>
            </a:solidFill>
          </a:endParaRPr>
        </a:p>
      </dsp:txBody>
      <dsp:txXfrm>
        <a:off x="3347054" y="0"/>
        <a:ext cx="1592259" cy="1484985"/>
      </dsp:txXfrm>
    </dsp:sp>
    <dsp:sp modelId="{79297614-EFD8-4F3A-8BCA-A292EA56C972}">
      <dsp:nvSpPr>
        <dsp:cNvPr id="0" name=""/>
        <dsp:cNvSpPr/>
      </dsp:nvSpPr>
      <dsp:spPr>
        <a:xfrm>
          <a:off x="3957560" y="1670608"/>
          <a:ext cx="371246" cy="37124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268254-5455-489F-9AB9-627E42AB776D}">
      <dsp:nvSpPr>
        <dsp:cNvPr id="0" name=""/>
        <dsp:cNvSpPr/>
      </dsp:nvSpPr>
      <dsp:spPr>
        <a:xfrm>
          <a:off x="5018926" y="2227478"/>
          <a:ext cx="1592259" cy="1484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solidFill>
                <a:schemeClr val="accent2"/>
              </a:solidFill>
            </a:rPr>
            <a:t>con analisi degli elementi costitutivi</a:t>
          </a:r>
          <a:endParaRPr lang="it-IT" sz="1400" kern="1200" dirty="0">
            <a:solidFill>
              <a:schemeClr val="accent2"/>
            </a:solidFill>
          </a:endParaRPr>
        </a:p>
      </dsp:txBody>
      <dsp:txXfrm>
        <a:off x="5018926" y="2227478"/>
        <a:ext cx="1592259" cy="1484985"/>
      </dsp:txXfrm>
    </dsp:sp>
    <dsp:sp modelId="{C73771BB-9AA7-44A3-A836-D4E981CBE594}">
      <dsp:nvSpPr>
        <dsp:cNvPr id="0" name=""/>
        <dsp:cNvSpPr/>
      </dsp:nvSpPr>
      <dsp:spPr>
        <a:xfrm>
          <a:off x="5629432" y="1670608"/>
          <a:ext cx="371246" cy="37124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01/10/2015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01/10/2015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01/10/2015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01/10/2015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01/10/2015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01/10/2015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01/10/2015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01/10/2015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01/10/2015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01/10/2015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01/10/2015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01/10/2015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93"/>
          <a:stretch/>
        </p:blipFill>
        <p:spPr bwMode="auto">
          <a:xfrm>
            <a:off x="5724315" y="4258504"/>
            <a:ext cx="2333625" cy="795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19140000">
            <a:off x="709899" y="1831449"/>
            <a:ext cx="5186060" cy="928487"/>
          </a:xfrm>
        </p:spPr>
        <p:txBody>
          <a:bodyPr wrap="square">
            <a:noAutofit/>
          </a:bodyPr>
          <a:lstStyle/>
          <a:p>
            <a:r>
              <a:rPr lang="it-IT" sz="6600" dirty="0" smtClean="0">
                <a:solidFill>
                  <a:srgbClr val="FF0000"/>
                </a:solidFill>
                <a:latin typeface="Arial Black" pitchFamily="34" charset="0"/>
              </a:rPr>
              <a:t>Flow dee</a:t>
            </a:r>
            <a:endParaRPr lang="it-IT" sz="6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 rot="19140000">
            <a:off x="1480295" y="2663933"/>
            <a:ext cx="4994187" cy="112704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dirty="0" err="1" smtClean="0">
                <a:solidFill>
                  <a:schemeClr val="accent2"/>
                </a:solidFill>
                <a:latin typeface="Arial Black" pitchFamily="34" charset="0"/>
              </a:rPr>
              <a:t>Flipped</a:t>
            </a:r>
            <a:r>
              <a:rPr lang="it-IT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 Black" pitchFamily="34" charset="0"/>
              </a:rPr>
              <a:t>low-tech</a:t>
            </a:r>
            <a:r>
              <a:rPr lang="it-IT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 Black" pitchFamily="34" charset="0"/>
              </a:rPr>
              <a:t>learning</a:t>
            </a:r>
            <a:r>
              <a:rPr lang="it-IT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</a:p>
          <a:p>
            <a:pPr algn="ctr"/>
            <a:r>
              <a:rPr lang="it-IT" dirty="0" smtClean="0">
                <a:solidFill>
                  <a:schemeClr val="accent2"/>
                </a:solidFill>
                <a:latin typeface="Arial Black" pitchFamily="34" charset="0"/>
              </a:rPr>
              <a:t>con la</a:t>
            </a:r>
          </a:p>
          <a:p>
            <a:pPr algn="ctr"/>
            <a:r>
              <a:rPr lang="it-IT" dirty="0" smtClean="0">
                <a:solidFill>
                  <a:schemeClr val="accent2"/>
                </a:solidFill>
                <a:latin typeface="Arial Black" pitchFamily="34" charset="0"/>
              </a:rPr>
              <a:t>Didattica Ermeneutica Esistenziale</a:t>
            </a:r>
            <a:endParaRPr lang="it-IT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pic>
        <p:nvPicPr>
          <p:cNvPr id="1026" name="Picture 2" descr="https://scontent-mxp1-1.xx.fbcdn.net/hphotos-xap1/v/t1.0-9/10676219_827642883924338_7738695304901853063_n.jpg?oh=16e2d789c932c216d1c8455e7f7ca5a7&amp;oe=56A2462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889" b="97222" l="2917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448" y="4464298"/>
            <a:ext cx="2766053" cy="20745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ttangolo 13"/>
          <p:cNvSpPr/>
          <p:nvPr/>
        </p:nvSpPr>
        <p:spPr>
          <a:xfrm>
            <a:off x="5371415" y="2196401"/>
            <a:ext cx="3024337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L’IRC </a:t>
            </a:r>
          </a:p>
          <a:p>
            <a:pPr algn="ctr"/>
            <a:r>
              <a:rPr lang="it-IT" sz="32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che si muove </a:t>
            </a:r>
          </a:p>
          <a:p>
            <a:pPr algn="ctr"/>
            <a:r>
              <a:rPr lang="it-IT" sz="32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tra </a:t>
            </a:r>
          </a:p>
          <a:p>
            <a:pPr algn="ctr"/>
            <a:r>
              <a:rPr lang="it-IT" sz="32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"2.0" e "0.2"</a:t>
            </a:r>
            <a:endParaRPr lang="it-IT" sz="32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Stefania\Desktop\ircbook\fish-ircbook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852" b="96914" l="2012" r="9718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483707"/>
            <a:ext cx="864096" cy="8449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269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16" t="22350" r="26385" b="1569"/>
          <a:stretch/>
        </p:blipFill>
        <p:spPr bwMode="auto">
          <a:xfrm>
            <a:off x="755576" y="980728"/>
            <a:ext cx="2829664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olo 3"/>
          <p:cNvSpPr>
            <a:spLocks noGrp="1"/>
          </p:cNvSpPr>
          <p:nvPr>
            <p:ph type="title"/>
          </p:nvPr>
        </p:nvSpPr>
        <p:spPr>
          <a:xfrm>
            <a:off x="0" y="365760"/>
            <a:ext cx="9144000" cy="548640"/>
          </a:xfrm>
          <a:solidFill>
            <a:schemeClr val="accent3"/>
          </a:solidFill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  <a:latin typeface="Arial Black" pitchFamily="34" charset="0"/>
              </a:rPr>
              <a:t>Flow </a:t>
            </a:r>
            <a:r>
              <a:rPr lang="it-IT" dirty="0" smtClean="0">
                <a:solidFill>
                  <a:srgbClr val="FF0000"/>
                </a:solidFill>
                <a:latin typeface="Arial Black" pitchFamily="34" charset="0"/>
              </a:rPr>
              <a:t>dee </a:t>
            </a:r>
            <a:r>
              <a:rPr lang="it-IT" sz="2000" dirty="0" err="1" smtClean="0">
                <a:solidFill>
                  <a:schemeClr val="accent2"/>
                </a:solidFill>
                <a:latin typeface="Arial Black" pitchFamily="34" charset="0"/>
              </a:rPr>
              <a:t>Flipped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it-IT" sz="2000" dirty="0" err="1">
                <a:solidFill>
                  <a:schemeClr val="accent2"/>
                </a:solidFill>
                <a:latin typeface="Arial Black" pitchFamily="34" charset="0"/>
              </a:rPr>
              <a:t>low-tech</a:t>
            </a:r>
            <a:r>
              <a:rPr lang="it-IT" sz="2000" dirty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dee </a:t>
            </a:r>
            <a:r>
              <a:rPr lang="it-IT" sz="2000" dirty="0" err="1" smtClean="0">
                <a:solidFill>
                  <a:schemeClr val="accent2"/>
                </a:solidFill>
                <a:latin typeface="Arial Black" pitchFamily="34" charset="0"/>
              </a:rPr>
              <a:t>learning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endParaRPr lang="it-IT" sz="2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067944" y="980728"/>
            <a:ext cx="46805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2"/>
                </a:solidFill>
              </a:rPr>
              <a:t>La costruzione della risposta, </a:t>
            </a:r>
            <a:br>
              <a:rPr lang="it-IT" dirty="0" smtClean="0">
                <a:solidFill>
                  <a:schemeClr val="accent2"/>
                </a:solidFill>
              </a:rPr>
            </a:br>
            <a:r>
              <a:rPr lang="it-IT" dirty="0" smtClean="0">
                <a:solidFill>
                  <a:schemeClr val="accent2"/>
                </a:solidFill>
              </a:rPr>
              <a:t>che costituisce l’ossatura della elaborazione esperienziale,</a:t>
            </a:r>
            <a:br>
              <a:rPr lang="it-IT" dirty="0" smtClean="0">
                <a:solidFill>
                  <a:schemeClr val="accent2"/>
                </a:solidFill>
              </a:rPr>
            </a:br>
            <a:r>
              <a:rPr lang="it-IT" dirty="0" smtClean="0">
                <a:solidFill>
                  <a:schemeClr val="accent2"/>
                </a:solidFill>
              </a:rPr>
              <a:t>risente e deve tenere conto della situazione oggettiva dal punto di vista delle risorse logistiche e umane.</a:t>
            </a:r>
          </a:p>
          <a:p>
            <a:endParaRPr lang="it-IT" dirty="0">
              <a:solidFill>
                <a:schemeClr val="accent2"/>
              </a:solidFill>
            </a:endParaRPr>
          </a:p>
          <a:p>
            <a:r>
              <a:rPr lang="it-IT" dirty="0" smtClean="0">
                <a:solidFill>
                  <a:schemeClr val="accent2"/>
                </a:solidFill>
              </a:rPr>
              <a:t>È questo uno dei punti in cui si differenzia più significativamente la DEE "2.0" dalla DEE "0.2"</a:t>
            </a:r>
          </a:p>
          <a:p>
            <a:r>
              <a:rPr lang="it-IT" dirty="0" smtClean="0">
                <a:solidFill>
                  <a:schemeClr val="accent2"/>
                </a:solidFill>
              </a:rPr>
              <a:t>e prende corpo la «</a:t>
            </a:r>
            <a:r>
              <a:rPr lang="it-IT" cap="all" dirty="0" smtClean="0">
                <a:solidFill>
                  <a:schemeClr val="accent2"/>
                </a:solidFill>
              </a:rPr>
              <a:t>flow dee</a:t>
            </a:r>
            <a:r>
              <a:rPr lang="it-IT" dirty="0" smtClean="0">
                <a:solidFill>
                  <a:schemeClr val="accent2"/>
                </a:solidFill>
              </a:rPr>
              <a:t>» come approccio privilegiato nelle situazioni di scarso accesso alle nuove tecnologie, sebbene resti utile anche in contesti high-tech.</a:t>
            </a:r>
            <a:endParaRPr lang="it-IT" dirty="0">
              <a:solidFill>
                <a:schemeClr val="accent2"/>
              </a:solidFill>
            </a:endParaRPr>
          </a:p>
          <a:p>
            <a:endParaRPr lang="it-IT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215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02" t="22814" r="771" b="1168"/>
          <a:stretch/>
        </p:blipFill>
        <p:spPr bwMode="auto">
          <a:xfrm>
            <a:off x="755576" y="980728"/>
            <a:ext cx="2727212" cy="5395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olo 3"/>
          <p:cNvSpPr>
            <a:spLocks noGrp="1"/>
          </p:cNvSpPr>
          <p:nvPr>
            <p:ph type="title"/>
          </p:nvPr>
        </p:nvSpPr>
        <p:spPr>
          <a:xfrm>
            <a:off x="0" y="365760"/>
            <a:ext cx="9144000" cy="548640"/>
          </a:xfrm>
          <a:solidFill>
            <a:schemeClr val="accent3"/>
          </a:solidFill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  <a:latin typeface="Arial Black" pitchFamily="34" charset="0"/>
              </a:rPr>
              <a:t>Flow </a:t>
            </a:r>
            <a:r>
              <a:rPr lang="it-IT" dirty="0" smtClean="0">
                <a:solidFill>
                  <a:srgbClr val="FF0000"/>
                </a:solidFill>
                <a:latin typeface="Arial Black" pitchFamily="34" charset="0"/>
              </a:rPr>
              <a:t>dee </a:t>
            </a:r>
            <a:r>
              <a:rPr lang="it-IT" sz="2000" dirty="0" err="1" smtClean="0">
                <a:solidFill>
                  <a:schemeClr val="accent2"/>
                </a:solidFill>
                <a:latin typeface="Arial Black" pitchFamily="34" charset="0"/>
              </a:rPr>
              <a:t>Flipped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it-IT" sz="2000" dirty="0" err="1">
                <a:solidFill>
                  <a:schemeClr val="accent2"/>
                </a:solidFill>
                <a:latin typeface="Arial Black" pitchFamily="34" charset="0"/>
              </a:rPr>
              <a:t>low-tech</a:t>
            </a:r>
            <a:r>
              <a:rPr lang="it-IT" sz="2000" dirty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dee </a:t>
            </a:r>
            <a:r>
              <a:rPr lang="it-IT" sz="2000" dirty="0" err="1" smtClean="0">
                <a:solidFill>
                  <a:schemeClr val="accent2"/>
                </a:solidFill>
                <a:latin typeface="Arial Black" pitchFamily="34" charset="0"/>
              </a:rPr>
              <a:t>learning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endParaRPr lang="it-IT" sz="2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067944" y="980728"/>
            <a:ext cx="46805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2"/>
                </a:solidFill>
              </a:rPr>
              <a:t>La certificazione delle competenze acquisite è una delle esigenze formali più delicate, in quanto la valutazione è espressione oggettiva del successo formativo dell’azione didattica.</a:t>
            </a:r>
          </a:p>
          <a:p>
            <a:endParaRPr lang="it-IT" dirty="0">
              <a:solidFill>
                <a:schemeClr val="accent2"/>
              </a:solidFill>
            </a:endParaRPr>
          </a:p>
          <a:p>
            <a:r>
              <a:rPr lang="it-IT" dirty="0" smtClean="0">
                <a:solidFill>
                  <a:schemeClr val="accent2"/>
                </a:solidFill>
              </a:rPr>
              <a:t>Nella </a:t>
            </a:r>
            <a:r>
              <a:rPr lang="it-IT" dirty="0">
                <a:solidFill>
                  <a:schemeClr val="accent2"/>
                </a:solidFill>
              </a:rPr>
              <a:t>"</a:t>
            </a:r>
            <a:r>
              <a:rPr lang="it-IT" dirty="0" smtClean="0">
                <a:solidFill>
                  <a:schemeClr val="accent2"/>
                </a:solidFill>
              </a:rPr>
              <a:t>Flow DEE" è essenziale che la prova oggettiva per la valutazione avvenga in classe; ciò presuppone che il compito autentico di verifica sia costruito in maniera attenta al contesto.</a:t>
            </a:r>
          </a:p>
          <a:p>
            <a:endParaRPr lang="it-IT" dirty="0">
              <a:solidFill>
                <a:schemeClr val="accent2"/>
              </a:solidFill>
            </a:endParaRPr>
          </a:p>
          <a:p>
            <a:r>
              <a:rPr lang="it-IT" dirty="0" smtClean="0">
                <a:solidFill>
                  <a:schemeClr val="accent2"/>
                </a:solidFill>
              </a:rPr>
              <a:t>Non necessariamente occorre una verifica scritta ma, in caso di elaborati non scritti come può essere un plastico oppure nel caso di compiti che attingono all’area artistico-espressiva come uno spettacolo didattico, è fondamentale che ciascun alunno abbia una sua documentazione della partecipazione all’attività e che ne certifichi l’esito.</a:t>
            </a:r>
            <a:endParaRPr lang="it-IT" dirty="0">
              <a:solidFill>
                <a:schemeClr val="accent2"/>
              </a:solidFill>
            </a:endParaRPr>
          </a:p>
          <a:p>
            <a:endParaRPr lang="it-IT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2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b="0" dirty="0" smtClean="0"/>
              <a:t>Nella progettazione DEE </a:t>
            </a:r>
            <a:r>
              <a:rPr lang="it-IT" sz="3100" b="0" dirty="0" smtClean="0"/>
              <a:t>vengono </a:t>
            </a:r>
            <a:r>
              <a:rPr lang="it-IT" sz="3100" b="0" dirty="0"/>
              <a:t>accolte la diversità di situazioni, domande, percorsi e soluzioni, in una logica di “crescita e maturazione della persona in tutti i suoi aspetti e dimensioni</a:t>
            </a:r>
            <a:r>
              <a:rPr lang="it-IT" sz="3100" b="0" dirty="0"/>
              <a:t>”.</a:t>
            </a:r>
            <a:endParaRPr lang="it-IT" sz="3100" b="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b="0" dirty="0"/>
              <a:t>Il processo DEE </a:t>
            </a:r>
            <a:r>
              <a:rPr lang="it-IT" b="0" dirty="0" smtClean="0"/>
              <a:t/>
            </a:r>
            <a:br>
              <a:rPr lang="it-IT" b="0" dirty="0" smtClean="0"/>
            </a:br>
            <a:r>
              <a:rPr lang="it-IT" b="0" dirty="0" smtClean="0"/>
              <a:t>si </a:t>
            </a:r>
            <a:r>
              <a:rPr lang="it-IT" b="0" dirty="0"/>
              <a:t>pone come obiettivo finale </a:t>
            </a:r>
            <a:br>
              <a:rPr lang="it-IT" b="0" dirty="0"/>
            </a:br>
            <a:r>
              <a:rPr lang="it-IT" b="0" dirty="0"/>
              <a:t>la maturazione o l’acquisizione di nuove competenze: al termine del percorso si ha la trasformazione della persona, </a:t>
            </a:r>
            <a:r>
              <a:rPr lang="it-IT" b="0" dirty="0" smtClean="0"/>
              <a:t/>
            </a:r>
            <a:br>
              <a:rPr lang="it-IT" b="0" dirty="0" smtClean="0"/>
            </a:br>
            <a:r>
              <a:rPr lang="it-IT" b="0" dirty="0" smtClean="0"/>
              <a:t>che </a:t>
            </a:r>
            <a:r>
              <a:rPr lang="it-IT" b="0" dirty="0"/>
              <a:t>diviene matura e competente</a:t>
            </a:r>
            <a:r>
              <a:rPr lang="it-IT" b="0" dirty="0" smtClean="0"/>
              <a:t>.</a:t>
            </a:r>
            <a:endParaRPr lang="it-IT" b="0" dirty="0"/>
          </a:p>
        </p:txBody>
      </p:sp>
      <p:sp>
        <p:nvSpPr>
          <p:cNvPr id="5" name="Titolo 3"/>
          <p:cNvSpPr>
            <a:spLocks noGrp="1"/>
          </p:cNvSpPr>
          <p:nvPr>
            <p:ph type="title"/>
          </p:nvPr>
        </p:nvSpPr>
        <p:spPr>
          <a:xfrm>
            <a:off x="0" y="365760"/>
            <a:ext cx="9144000" cy="548640"/>
          </a:xfrm>
          <a:solidFill>
            <a:schemeClr val="accent3"/>
          </a:solidFill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  <a:latin typeface="Arial Black" pitchFamily="34" charset="0"/>
              </a:rPr>
              <a:t>Flow </a:t>
            </a:r>
            <a:r>
              <a:rPr lang="it-IT" dirty="0" smtClean="0">
                <a:solidFill>
                  <a:srgbClr val="FF0000"/>
                </a:solidFill>
                <a:latin typeface="Arial Black" pitchFamily="34" charset="0"/>
              </a:rPr>
              <a:t>dee </a:t>
            </a:r>
            <a:r>
              <a:rPr lang="it-IT" sz="2000" dirty="0" err="1" smtClean="0">
                <a:solidFill>
                  <a:schemeClr val="accent2"/>
                </a:solidFill>
                <a:latin typeface="Arial Black" pitchFamily="34" charset="0"/>
              </a:rPr>
              <a:t>Flipped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it-IT" sz="2000" dirty="0" err="1">
                <a:solidFill>
                  <a:schemeClr val="accent2"/>
                </a:solidFill>
                <a:latin typeface="Arial Black" pitchFamily="34" charset="0"/>
              </a:rPr>
              <a:t>low-tech</a:t>
            </a:r>
            <a:r>
              <a:rPr lang="it-IT" sz="2000" dirty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dee </a:t>
            </a:r>
            <a:r>
              <a:rPr lang="it-IT" sz="2000" dirty="0" err="1" smtClean="0">
                <a:solidFill>
                  <a:schemeClr val="accent2"/>
                </a:solidFill>
                <a:latin typeface="Arial Black" pitchFamily="34" charset="0"/>
              </a:rPr>
              <a:t>learning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18193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b="0" dirty="0" smtClean="0"/>
              <a:t>La «flow dee» richiede molta attenzione alla parte operativa. Si </a:t>
            </a:r>
            <a:r>
              <a:rPr lang="it-IT" b="0" dirty="0"/>
              <a:t>può lavorare per progetti finalizzati</a:t>
            </a:r>
            <a:r>
              <a:rPr lang="it-IT" b="0" dirty="0" smtClean="0"/>
              <a:t>. </a:t>
            </a:r>
          </a:p>
          <a:p>
            <a:r>
              <a:rPr lang="it-IT" b="0" dirty="0" smtClean="0"/>
              <a:t>In situazioni </a:t>
            </a:r>
            <a:br>
              <a:rPr lang="it-IT" b="0" dirty="0" smtClean="0"/>
            </a:br>
            <a:r>
              <a:rPr lang="it-IT" b="0" dirty="0" smtClean="0"/>
              <a:t>dove sia possibile indifferentemente utilizzare la modalità 2.0 e 0.2, </a:t>
            </a:r>
            <a:br>
              <a:rPr lang="it-IT" b="0" dirty="0" smtClean="0"/>
            </a:br>
            <a:r>
              <a:rPr lang="it-IT" b="0" dirty="0" smtClean="0"/>
              <a:t>si può scegliere liberamente.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b="0" dirty="0" smtClean="0"/>
              <a:t>Laddove l’accesso alle nuove tecnologie sia limitato, occorre fare i conti con ciò di cui si dispone. </a:t>
            </a:r>
          </a:p>
          <a:p>
            <a:r>
              <a:rPr lang="it-IT" b="0" dirty="0" smtClean="0"/>
              <a:t>In situazioni </a:t>
            </a:r>
            <a:r>
              <a:rPr lang="it-IT" b="0" dirty="0" err="1" smtClean="0"/>
              <a:t>low-tech</a:t>
            </a:r>
            <a:r>
              <a:rPr lang="it-IT" b="0" dirty="0" smtClean="0"/>
              <a:t> </a:t>
            </a:r>
            <a:br>
              <a:rPr lang="it-IT" b="0" dirty="0" smtClean="0"/>
            </a:br>
            <a:r>
              <a:rPr lang="it-IT" b="0" dirty="0" smtClean="0"/>
              <a:t>si potrà ricorrere ad elaborazioni digitali off-line (anche con contenuti scaricati in precedenza dal web in </a:t>
            </a:r>
            <a:r>
              <a:rPr lang="it-IT" b="0" dirty="0" err="1" smtClean="0"/>
              <a:t>flipped</a:t>
            </a:r>
            <a:r>
              <a:rPr lang="it-IT" b="0" dirty="0" smtClean="0"/>
              <a:t> work).</a:t>
            </a:r>
            <a:endParaRPr lang="it-IT" b="0" dirty="0"/>
          </a:p>
        </p:txBody>
      </p:sp>
      <p:sp>
        <p:nvSpPr>
          <p:cNvPr id="5" name="Titolo 3"/>
          <p:cNvSpPr>
            <a:spLocks noGrp="1"/>
          </p:cNvSpPr>
          <p:nvPr>
            <p:ph type="title"/>
          </p:nvPr>
        </p:nvSpPr>
        <p:spPr>
          <a:xfrm>
            <a:off x="0" y="365760"/>
            <a:ext cx="9144000" cy="548640"/>
          </a:xfrm>
          <a:solidFill>
            <a:schemeClr val="accent3"/>
          </a:solidFill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  <a:latin typeface="Arial Black" pitchFamily="34" charset="0"/>
              </a:rPr>
              <a:t>Flow </a:t>
            </a:r>
            <a:r>
              <a:rPr lang="it-IT" dirty="0" smtClean="0">
                <a:solidFill>
                  <a:srgbClr val="FF0000"/>
                </a:solidFill>
                <a:latin typeface="Arial Black" pitchFamily="34" charset="0"/>
              </a:rPr>
              <a:t>dee </a:t>
            </a:r>
            <a:r>
              <a:rPr lang="it-IT" sz="2000" dirty="0" err="1" smtClean="0">
                <a:solidFill>
                  <a:schemeClr val="accent2"/>
                </a:solidFill>
                <a:latin typeface="Arial Black" pitchFamily="34" charset="0"/>
              </a:rPr>
              <a:t>Flipped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it-IT" sz="2000" dirty="0" err="1">
                <a:solidFill>
                  <a:schemeClr val="accent2"/>
                </a:solidFill>
                <a:latin typeface="Arial Black" pitchFamily="34" charset="0"/>
              </a:rPr>
              <a:t>low-tech</a:t>
            </a:r>
            <a:r>
              <a:rPr lang="it-IT" sz="2000" dirty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dee </a:t>
            </a:r>
            <a:r>
              <a:rPr lang="it-IT" sz="2000" dirty="0" err="1" smtClean="0">
                <a:solidFill>
                  <a:schemeClr val="accent2"/>
                </a:solidFill>
                <a:latin typeface="Arial Black" pitchFamily="34" charset="0"/>
              </a:rPr>
              <a:t>learning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78252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b="0" dirty="0" smtClean="0"/>
              <a:t>Nel caso non si disponga in assoluto di nuove tecnologie, il ricorso alle modalità </a:t>
            </a:r>
            <a:r>
              <a:rPr lang="it-IT" b="0" dirty="0" err="1" smtClean="0"/>
              <a:t>low-tech</a:t>
            </a:r>
            <a:r>
              <a:rPr lang="it-IT" b="0" dirty="0" smtClean="0"/>
              <a:t> diventa ineluttabile.</a:t>
            </a:r>
          </a:p>
          <a:p>
            <a:r>
              <a:rPr lang="it-IT" b="0" dirty="0" smtClean="0"/>
              <a:t>Si procederà – cosa fattibile in ogni caso – alle attività manuali, creative ed artistico-espressive.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-180000" algn="just">
              <a:spcBef>
                <a:spcPts val="0"/>
              </a:spcBef>
            </a:pPr>
            <a:r>
              <a:rPr lang="it-IT" b="0" dirty="0" smtClean="0"/>
              <a:t>Nel caso delle attività artistico-espressive (drammatizzazioni, </a:t>
            </a:r>
            <a:r>
              <a:rPr lang="it-IT" b="0" dirty="0"/>
              <a:t>teatro, </a:t>
            </a:r>
            <a:r>
              <a:rPr lang="it-IT" b="0" dirty="0" smtClean="0"/>
              <a:t>sketch), queste possono declinarsi in più fasi, dalla raccolta del materiale (fonti scritte, orali, visive), fino alla realizzazione di testi e scenografie e ovviamente poi anche alla rappresentazione.</a:t>
            </a:r>
            <a:endParaRPr lang="it-IT" b="0" dirty="0"/>
          </a:p>
        </p:txBody>
      </p:sp>
      <p:sp>
        <p:nvSpPr>
          <p:cNvPr id="5" name="Titolo 3"/>
          <p:cNvSpPr>
            <a:spLocks noGrp="1"/>
          </p:cNvSpPr>
          <p:nvPr>
            <p:ph type="title"/>
          </p:nvPr>
        </p:nvSpPr>
        <p:spPr>
          <a:xfrm>
            <a:off x="0" y="365760"/>
            <a:ext cx="9144000" cy="548640"/>
          </a:xfrm>
          <a:solidFill>
            <a:schemeClr val="accent3"/>
          </a:solidFill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  <a:latin typeface="Arial Black" pitchFamily="34" charset="0"/>
              </a:rPr>
              <a:t>Flow </a:t>
            </a:r>
            <a:r>
              <a:rPr lang="it-IT" dirty="0" smtClean="0">
                <a:solidFill>
                  <a:srgbClr val="FF0000"/>
                </a:solidFill>
                <a:latin typeface="Arial Black" pitchFamily="34" charset="0"/>
              </a:rPr>
              <a:t>dee </a:t>
            </a:r>
            <a:r>
              <a:rPr lang="it-IT" sz="2000" dirty="0" err="1" smtClean="0">
                <a:solidFill>
                  <a:schemeClr val="accent2"/>
                </a:solidFill>
                <a:latin typeface="Arial Black" pitchFamily="34" charset="0"/>
              </a:rPr>
              <a:t>Flipped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it-IT" sz="2000" dirty="0" err="1">
                <a:solidFill>
                  <a:schemeClr val="accent2"/>
                </a:solidFill>
                <a:latin typeface="Arial Black" pitchFamily="34" charset="0"/>
              </a:rPr>
              <a:t>low-tech</a:t>
            </a:r>
            <a:r>
              <a:rPr lang="it-IT" sz="2000" dirty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dee </a:t>
            </a:r>
            <a:r>
              <a:rPr lang="it-IT" sz="2000" dirty="0" err="1" smtClean="0">
                <a:solidFill>
                  <a:schemeClr val="accent2"/>
                </a:solidFill>
                <a:latin typeface="Arial Black" pitchFamily="34" charset="0"/>
              </a:rPr>
              <a:t>learning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03583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-180000" algn="ctr"/>
            <a:r>
              <a:rPr lang="it-IT" dirty="0" smtClean="0"/>
              <a:t>Per le attività manuali</a:t>
            </a:r>
          </a:p>
          <a:p>
            <a:pPr marL="0" indent="-180000"/>
            <a:r>
              <a:rPr lang="it-IT" b="0" dirty="0" smtClean="0"/>
              <a:t>Nella flow DEE non si può concepire un «lavoretto» fine a sé stesso, per quanto sia bello o accattivante.</a:t>
            </a:r>
          </a:p>
          <a:p>
            <a:pPr marL="0" indent="-180000"/>
            <a:r>
              <a:rPr lang="it-IT" b="0" dirty="0" smtClean="0"/>
              <a:t>Tutto ciò che si fa deve essere finalizzato alla costruzione degli apprendimenti e legato al contenuto didattico.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-180000" algn="ctr">
              <a:spcBef>
                <a:spcPts val="0"/>
              </a:spcBef>
            </a:pPr>
            <a:r>
              <a:rPr lang="it-IT" b="0" dirty="0"/>
              <a:t>Realizzare riproduzioni siano esse grafiche, oggetti, oppure plastici e diorami, deve rispondere ad una precisa domanda educativa dalla ricaduta </a:t>
            </a:r>
            <a:r>
              <a:rPr lang="it-IT" b="0" dirty="0" smtClean="0"/>
              <a:t>disciplinare ed esistenziale.</a:t>
            </a:r>
            <a:endParaRPr lang="it-IT" b="0" dirty="0"/>
          </a:p>
          <a:p>
            <a:pPr marL="0" indent="-180000" algn="ctr">
              <a:spcBef>
                <a:spcPts val="0"/>
              </a:spcBef>
            </a:pPr>
            <a:endParaRPr lang="it-IT" b="0" dirty="0"/>
          </a:p>
        </p:txBody>
      </p:sp>
      <p:sp>
        <p:nvSpPr>
          <p:cNvPr id="5" name="Titolo 3"/>
          <p:cNvSpPr>
            <a:spLocks noGrp="1"/>
          </p:cNvSpPr>
          <p:nvPr>
            <p:ph type="title"/>
          </p:nvPr>
        </p:nvSpPr>
        <p:spPr>
          <a:xfrm>
            <a:off x="0" y="365760"/>
            <a:ext cx="9144000" cy="548640"/>
          </a:xfrm>
          <a:solidFill>
            <a:schemeClr val="accent3"/>
          </a:solidFill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  <a:latin typeface="Arial Black" pitchFamily="34" charset="0"/>
              </a:rPr>
              <a:t>Flow </a:t>
            </a:r>
            <a:r>
              <a:rPr lang="it-IT" dirty="0" smtClean="0">
                <a:solidFill>
                  <a:srgbClr val="FF0000"/>
                </a:solidFill>
                <a:latin typeface="Arial Black" pitchFamily="34" charset="0"/>
              </a:rPr>
              <a:t>dee </a:t>
            </a:r>
            <a:r>
              <a:rPr lang="it-IT" sz="2000" dirty="0" err="1" smtClean="0">
                <a:solidFill>
                  <a:schemeClr val="accent2"/>
                </a:solidFill>
                <a:latin typeface="Arial Black" pitchFamily="34" charset="0"/>
              </a:rPr>
              <a:t>Flipped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it-IT" sz="2000" dirty="0" err="1">
                <a:solidFill>
                  <a:schemeClr val="accent2"/>
                </a:solidFill>
                <a:latin typeface="Arial Black" pitchFamily="34" charset="0"/>
              </a:rPr>
              <a:t>low-tech</a:t>
            </a:r>
            <a:r>
              <a:rPr lang="it-IT" sz="2000" dirty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dee </a:t>
            </a:r>
            <a:r>
              <a:rPr lang="it-IT" sz="2000" dirty="0" err="1" smtClean="0">
                <a:solidFill>
                  <a:schemeClr val="accent2"/>
                </a:solidFill>
                <a:latin typeface="Arial Black" pitchFamily="34" charset="0"/>
              </a:rPr>
              <a:t>learning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57917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-180000" algn="ctr"/>
            <a:r>
              <a:rPr lang="it-IT" dirty="0" smtClean="0"/>
              <a:t>Per le </a:t>
            </a:r>
            <a:r>
              <a:rPr lang="it-IT" smtClean="0"/>
              <a:t>attività </a:t>
            </a:r>
            <a:br>
              <a:rPr lang="it-IT" smtClean="0"/>
            </a:br>
            <a:r>
              <a:rPr lang="it-IT" smtClean="0"/>
              <a:t>artistico-espressive</a:t>
            </a:r>
            <a:endParaRPr lang="it-IT" dirty="0" smtClean="0"/>
          </a:p>
          <a:p>
            <a:pPr marL="0" indent="-180000"/>
            <a:r>
              <a:rPr lang="it-IT" b="0" dirty="0" smtClean="0"/>
              <a:t>Nella flow DEE si può lavorare per progetti finalizzati di cui tener conto negli obiettivi di fase.</a:t>
            </a:r>
          </a:p>
          <a:p>
            <a:pPr marL="0" indent="-180000"/>
            <a:r>
              <a:rPr lang="it-IT" b="0" dirty="0" smtClean="0"/>
              <a:t>Tra questi progetti, un ruolo importante assume la «commedia didattica».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-180000">
              <a:spcBef>
                <a:spcPts val="0"/>
              </a:spcBef>
            </a:pPr>
            <a:r>
              <a:rPr lang="it-IT" b="0" dirty="0" smtClean="0"/>
              <a:t>Con l’espressione «commedia didattica» si intende </a:t>
            </a:r>
            <a:r>
              <a:rPr lang="it-IT" b="0" dirty="0"/>
              <a:t>il percorso </a:t>
            </a:r>
            <a:r>
              <a:rPr lang="it-IT" b="0" dirty="0" smtClean="0"/>
              <a:t/>
            </a:r>
            <a:br>
              <a:rPr lang="it-IT" b="0" dirty="0" smtClean="0"/>
            </a:br>
            <a:r>
              <a:rPr lang="it-IT" b="0" dirty="0" smtClean="0"/>
              <a:t>di </a:t>
            </a:r>
            <a:r>
              <a:rPr lang="it-IT" b="0" dirty="0"/>
              <a:t>apprendimento attraverso la drammatizzazione </a:t>
            </a:r>
            <a:r>
              <a:rPr lang="it-IT" b="0" dirty="0" smtClean="0"/>
              <a:t>teatrale.</a:t>
            </a:r>
          </a:p>
          <a:p>
            <a:pPr marL="0" indent="-180000">
              <a:spcBef>
                <a:spcPts val="0"/>
              </a:spcBef>
            </a:pPr>
            <a:r>
              <a:rPr lang="it-IT" b="0" dirty="0" smtClean="0"/>
              <a:t>Anche questa attività risponde alle esigenze della DEE, con sviluppo di contenuti didattici e ricaduta esistenziale.</a:t>
            </a:r>
            <a:endParaRPr lang="it-IT" b="0" dirty="0"/>
          </a:p>
        </p:txBody>
      </p:sp>
      <p:sp>
        <p:nvSpPr>
          <p:cNvPr id="5" name="Titolo 3"/>
          <p:cNvSpPr>
            <a:spLocks noGrp="1"/>
          </p:cNvSpPr>
          <p:nvPr>
            <p:ph type="title"/>
          </p:nvPr>
        </p:nvSpPr>
        <p:spPr>
          <a:xfrm>
            <a:off x="0" y="365760"/>
            <a:ext cx="9144000" cy="548640"/>
          </a:xfrm>
          <a:solidFill>
            <a:schemeClr val="accent3"/>
          </a:solidFill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  <a:latin typeface="Arial Black" pitchFamily="34" charset="0"/>
              </a:rPr>
              <a:t>Flow </a:t>
            </a:r>
            <a:r>
              <a:rPr lang="it-IT" dirty="0" smtClean="0">
                <a:solidFill>
                  <a:srgbClr val="FF0000"/>
                </a:solidFill>
                <a:latin typeface="Arial Black" pitchFamily="34" charset="0"/>
              </a:rPr>
              <a:t>dee </a:t>
            </a:r>
            <a:r>
              <a:rPr lang="it-IT" sz="2000" dirty="0" err="1" smtClean="0">
                <a:solidFill>
                  <a:schemeClr val="accent2"/>
                </a:solidFill>
                <a:latin typeface="Arial Black" pitchFamily="34" charset="0"/>
              </a:rPr>
              <a:t>Flipped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it-IT" sz="2000" dirty="0" err="1">
                <a:solidFill>
                  <a:schemeClr val="accent2"/>
                </a:solidFill>
                <a:latin typeface="Arial Black" pitchFamily="34" charset="0"/>
              </a:rPr>
              <a:t>low-tech</a:t>
            </a:r>
            <a:r>
              <a:rPr lang="it-IT" sz="2000" dirty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dee </a:t>
            </a:r>
            <a:r>
              <a:rPr lang="it-IT" sz="2000" dirty="0" err="1" smtClean="0">
                <a:solidFill>
                  <a:schemeClr val="accent2"/>
                </a:solidFill>
                <a:latin typeface="Arial Black" pitchFamily="34" charset="0"/>
              </a:rPr>
              <a:t>learning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37162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-180000" algn="ctr"/>
            <a:r>
              <a:rPr lang="it-IT" dirty="0" smtClean="0"/>
              <a:t>I LABORATORI</a:t>
            </a:r>
          </a:p>
          <a:p>
            <a:pPr marL="0" indent="-180000" algn="ctr"/>
            <a:r>
              <a:rPr lang="it-IT" b="0" dirty="0" smtClean="0"/>
              <a:t>dei docenti</a:t>
            </a:r>
          </a:p>
          <a:p>
            <a:pPr marL="0" indent="-180000" algn="ctr"/>
            <a:r>
              <a:rPr lang="it-IT" b="0" dirty="0" smtClean="0"/>
              <a:t>FLOW DEE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-180000">
              <a:spcBef>
                <a:spcPts val="0"/>
              </a:spcBef>
            </a:pPr>
            <a:r>
              <a:rPr lang="it-IT" b="0" dirty="0" smtClean="0"/>
              <a:t>Il gruppo degli </a:t>
            </a:r>
            <a:r>
              <a:rPr lang="it-IT" b="0" dirty="0" err="1" smtClean="0"/>
              <a:t>IdR</a:t>
            </a:r>
            <a:r>
              <a:rPr lang="it-IT" b="0" dirty="0" smtClean="0"/>
              <a:t> che aderiscono al progetto «flow DEE» si impegnano a condividere in modalità tutorial il materiale realizzato nelle attività didattiche, fornendo soprattutto la domanda educativa, la parte operativa e i criteri di valutazione.</a:t>
            </a:r>
            <a:endParaRPr lang="it-IT" b="0" dirty="0"/>
          </a:p>
        </p:txBody>
      </p:sp>
      <p:sp>
        <p:nvSpPr>
          <p:cNvPr id="5" name="Titolo 3"/>
          <p:cNvSpPr>
            <a:spLocks noGrp="1"/>
          </p:cNvSpPr>
          <p:nvPr>
            <p:ph type="title"/>
          </p:nvPr>
        </p:nvSpPr>
        <p:spPr>
          <a:xfrm>
            <a:off x="0" y="365760"/>
            <a:ext cx="9144000" cy="548640"/>
          </a:xfrm>
          <a:solidFill>
            <a:schemeClr val="accent3"/>
          </a:solidFill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  <a:latin typeface="Arial Black" pitchFamily="34" charset="0"/>
              </a:rPr>
              <a:t>Flow </a:t>
            </a:r>
            <a:r>
              <a:rPr lang="it-IT" dirty="0" smtClean="0">
                <a:solidFill>
                  <a:srgbClr val="FF0000"/>
                </a:solidFill>
                <a:latin typeface="Arial Black" pitchFamily="34" charset="0"/>
              </a:rPr>
              <a:t>dee </a:t>
            </a:r>
            <a:r>
              <a:rPr lang="it-IT" sz="2000" dirty="0" err="1" smtClean="0">
                <a:solidFill>
                  <a:schemeClr val="accent2"/>
                </a:solidFill>
                <a:latin typeface="Arial Black" pitchFamily="34" charset="0"/>
              </a:rPr>
              <a:t>Flipped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it-IT" sz="2000" dirty="0" err="1">
                <a:solidFill>
                  <a:schemeClr val="accent2"/>
                </a:solidFill>
                <a:latin typeface="Arial Black" pitchFamily="34" charset="0"/>
              </a:rPr>
              <a:t>low-tech</a:t>
            </a:r>
            <a:r>
              <a:rPr lang="it-IT" sz="2000" dirty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dee </a:t>
            </a:r>
            <a:r>
              <a:rPr lang="it-IT" sz="2000" dirty="0" err="1" smtClean="0">
                <a:solidFill>
                  <a:schemeClr val="accent2"/>
                </a:solidFill>
                <a:latin typeface="Arial Black" pitchFamily="34" charset="0"/>
              </a:rPr>
              <a:t>learning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65125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Segnaposto contenut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4228439"/>
              </p:ext>
            </p:extLst>
          </p:nvPr>
        </p:nvGraphicFramePr>
        <p:xfrm>
          <a:off x="5004048" y="2780928"/>
          <a:ext cx="3479800" cy="294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olo 1"/>
          <p:cNvSpPr txBox="1">
            <a:spLocks/>
          </p:cNvSpPr>
          <p:nvPr/>
        </p:nvSpPr>
        <p:spPr>
          <a:xfrm rot="19140000">
            <a:off x="709899" y="1831449"/>
            <a:ext cx="5186060" cy="928487"/>
          </a:xfrm>
          <a:prstGeom prst="rect">
            <a:avLst/>
          </a:prstGeom>
        </p:spPr>
        <p:txBody>
          <a:bodyPr vert="horz" wrap="square" lIns="91440" tIns="45720" rIns="91440" bIns="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it-IT" sz="6600" dirty="0" smtClean="0">
                <a:solidFill>
                  <a:srgbClr val="FF0000"/>
                </a:solidFill>
                <a:latin typeface="Arial Black" pitchFamily="34" charset="0"/>
              </a:rPr>
              <a:t>Flow dee</a:t>
            </a:r>
            <a:endParaRPr lang="it-IT" sz="6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 rot="19140000">
            <a:off x="1480295" y="2663933"/>
            <a:ext cx="4994187" cy="112704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dirty="0" err="1" smtClean="0">
                <a:solidFill>
                  <a:schemeClr val="accent2"/>
                </a:solidFill>
                <a:latin typeface="Arial Black" pitchFamily="34" charset="0"/>
              </a:rPr>
              <a:t>Flipped</a:t>
            </a:r>
            <a:r>
              <a:rPr lang="it-IT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 Black" pitchFamily="34" charset="0"/>
              </a:rPr>
              <a:t>low-tech</a:t>
            </a:r>
            <a:r>
              <a:rPr lang="it-IT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 Black" pitchFamily="34" charset="0"/>
              </a:rPr>
              <a:t>learning</a:t>
            </a:r>
            <a:r>
              <a:rPr lang="it-IT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</a:p>
          <a:p>
            <a:pPr algn="ctr"/>
            <a:r>
              <a:rPr lang="it-IT" dirty="0" smtClean="0">
                <a:solidFill>
                  <a:schemeClr val="accent2"/>
                </a:solidFill>
                <a:latin typeface="Arial Black" pitchFamily="34" charset="0"/>
              </a:rPr>
              <a:t>con la</a:t>
            </a:r>
          </a:p>
          <a:p>
            <a:pPr algn="ctr"/>
            <a:r>
              <a:rPr lang="it-IT" dirty="0" smtClean="0">
                <a:solidFill>
                  <a:schemeClr val="accent2"/>
                </a:solidFill>
                <a:latin typeface="Arial Black" pitchFamily="34" charset="0"/>
              </a:rPr>
              <a:t>Didattica Ermeneutica Esistenziale</a:t>
            </a:r>
            <a:endParaRPr lang="it-IT" dirty="0">
              <a:solidFill>
                <a:schemeClr val="accent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26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b="0" dirty="0" smtClean="0"/>
              <a:t>La </a:t>
            </a:r>
            <a:r>
              <a:rPr lang="it-IT" b="0" dirty="0"/>
              <a:t>DEE, come metodo di didattica ermeneutica esistenziale, </a:t>
            </a:r>
            <a:r>
              <a:rPr lang="it-IT" b="0" dirty="0" smtClean="0"/>
              <a:t>trova nell'espressione </a:t>
            </a:r>
            <a:r>
              <a:rPr lang="it-IT" b="0" dirty="0"/>
              <a:t>"flow DEE" </a:t>
            </a:r>
            <a:r>
              <a:rPr lang="it-IT" b="0" dirty="0" smtClean="0"/>
              <a:t>la </a:t>
            </a:r>
            <a:r>
              <a:rPr lang="it-IT" b="0" dirty="0"/>
              <a:t>sua applicazione pratica, ovvero la metodologia applicata </a:t>
            </a:r>
            <a:r>
              <a:rPr lang="it-IT" b="0" dirty="0" smtClean="0"/>
              <a:t/>
            </a:r>
            <a:br>
              <a:rPr lang="it-IT" b="0" dirty="0" smtClean="0"/>
            </a:br>
            <a:r>
              <a:rPr lang="it-IT" b="0" dirty="0" smtClean="0"/>
              <a:t>in situazione.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b="0" dirty="0" smtClean="0"/>
              <a:t>Flow DEE non </a:t>
            </a:r>
            <a:r>
              <a:rPr lang="it-IT" b="0" dirty="0"/>
              <a:t>è quindi qualcosa di nuovo o di più nella DEE ma la formalizzazione della metodologia sperimentata, che si adatta alle situazioni sia di tipo "2.0" </a:t>
            </a:r>
            <a:r>
              <a:rPr lang="it-IT" b="0" dirty="0" smtClean="0"/>
              <a:t/>
            </a:r>
            <a:br>
              <a:rPr lang="it-IT" b="0" dirty="0" smtClean="0"/>
            </a:br>
            <a:r>
              <a:rPr lang="it-IT" b="0" dirty="0" smtClean="0"/>
              <a:t>che </a:t>
            </a:r>
            <a:r>
              <a:rPr lang="it-IT" b="0" dirty="0"/>
              <a:t>di tipo "0.2" altrimenti dette </a:t>
            </a:r>
            <a:r>
              <a:rPr lang="it-IT" b="0" dirty="0" smtClean="0"/>
              <a:t/>
            </a:r>
            <a:br>
              <a:rPr lang="it-IT" b="0" dirty="0" smtClean="0"/>
            </a:br>
            <a:r>
              <a:rPr lang="it-IT" b="0" dirty="0" smtClean="0"/>
              <a:t>in </a:t>
            </a:r>
            <a:r>
              <a:rPr lang="it-IT" b="0" dirty="0"/>
              <a:t>"</a:t>
            </a:r>
            <a:r>
              <a:rPr lang="it-IT" b="0" dirty="0" err="1"/>
              <a:t>low</a:t>
            </a:r>
            <a:r>
              <a:rPr lang="it-IT" b="0" dirty="0"/>
              <a:t> </a:t>
            </a:r>
            <a:r>
              <a:rPr lang="it-IT" b="0" dirty="0" err="1"/>
              <a:t>technology</a:t>
            </a:r>
            <a:r>
              <a:rPr lang="it-IT" b="0" dirty="0"/>
              <a:t>".</a:t>
            </a:r>
            <a:endParaRPr lang="it-IT" dirty="0"/>
          </a:p>
          <a:p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365760"/>
            <a:ext cx="9144000" cy="548640"/>
          </a:xfrm>
          <a:solidFill>
            <a:schemeClr val="accent3"/>
          </a:solidFill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  <a:latin typeface="Arial Black" pitchFamily="34" charset="0"/>
              </a:rPr>
              <a:t>Flow </a:t>
            </a:r>
            <a:r>
              <a:rPr lang="it-IT" dirty="0" smtClean="0">
                <a:solidFill>
                  <a:srgbClr val="FF0000"/>
                </a:solidFill>
                <a:latin typeface="Arial Black" pitchFamily="34" charset="0"/>
              </a:rPr>
              <a:t>dee </a:t>
            </a:r>
            <a:r>
              <a:rPr lang="it-IT" sz="2000" dirty="0" err="1" smtClean="0">
                <a:solidFill>
                  <a:schemeClr val="accent2"/>
                </a:solidFill>
                <a:latin typeface="Arial Black" pitchFamily="34" charset="0"/>
              </a:rPr>
              <a:t>Flipped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it-IT" sz="2000" dirty="0" err="1">
                <a:solidFill>
                  <a:schemeClr val="accent2"/>
                </a:solidFill>
                <a:latin typeface="Arial Black" pitchFamily="34" charset="0"/>
              </a:rPr>
              <a:t>low-tech</a:t>
            </a:r>
            <a:r>
              <a:rPr lang="it-IT" sz="2000" dirty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dee </a:t>
            </a:r>
            <a:r>
              <a:rPr lang="it-IT" sz="2000" dirty="0" err="1" smtClean="0">
                <a:solidFill>
                  <a:schemeClr val="accent2"/>
                </a:solidFill>
                <a:latin typeface="Arial Black" pitchFamily="34" charset="0"/>
              </a:rPr>
              <a:t>learning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91250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b="0" dirty="0"/>
              <a:t>"F-</a:t>
            </a:r>
            <a:r>
              <a:rPr lang="it-IT" b="0" dirty="0" err="1"/>
              <a:t>low</a:t>
            </a:r>
            <a:r>
              <a:rPr lang="it-IT" b="0" dirty="0"/>
              <a:t>" sta per </a:t>
            </a:r>
            <a:r>
              <a:rPr lang="it-IT" b="0" dirty="0" err="1"/>
              <a:t>Flipped</a:t>
            </a:r>
            <a:r>
              <a:rPr lang="it-IT" b="0" dirty="0"/>
              <a:t> </a:t>
            </a:r>
            <a:r>
              <a:rPr lang="it-IT" b="0" dirty="0" err="1"/>
              <a:t>classroom</a:t>
            </a:r>
            <a:r>
              <a:rPr lang="it-IT" b="0" dirty="0"/>
              <a:t> (classe capovolta) </a:t>
            </a:r>
            <a:r>
              <a:rPr lang="it-IT" b="0" dirty="0" smtClean="0"/>
              <a:t>e </a:t>
            </a:r>
            <a:r>
              <a:rPr lang="it-IT" b="0" dirty="0" err="1"/>
              <a:t>Low</a:t>
            </a:r>
            <a:r>
              <a:rPr lang="it-IT" b="0" dirty="0"/>
              <a:t> </a:t>
            </a:r>
            <a:r>
              <a:rPr lang="it-IT" b="0" dirty="0" err="1"/>
              <a:t>technology</a:t>
            </a:r>
            <a:r>
              <a:rPr lang="it-IT" b="0" dirty="0"/>
              <a:t> (situazioni ad accesso limitato rispetto alle nuove tecnologie). </a:t>
            </a:r>
            <a:endParaRPr lang="it-IT" b="0" dirty="0" smtClean="0"/>
          </a:p>
          <a:p>
            <a:r>
              <a:rPr lang="it-IT" b="0" dirty="0" smtClean="0"/>
              <a:t>DEE ovviamente perché metodologia applicata al </a:t>
            </a:r>
            <a:r>
              <a:rPr lang="it-IT" b="0" dirty="0"/>
              <a:t>lavoro DEE.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b="0" dirty="0"/>
              <a:t>"Flow" significa </a:t>
            </a:r>
            <a:r>
              <a:rPr lang="it-IT" b="0" dirty="0" smtClean="0"/>
              <a:t>flusso, abbondanza, corso dell'acqua e simili in modo figurato, procedere liberamente, raccogliere dati che si accumulano di continuo etc.</a:t>
            </a:r>
          </a:p>
          <a:p>
            <a:r>
              <a:rPr lang="it-IT" b="0" dirty="0" smtClean="0"/>
              <a:t>Flow DEE è così flusso di dati esperienziali in mano al discente.</a:t>
            </a:r>
            <a:endParaRPr lang="it-IT" dirty="0"/>
          </a:p>
        </p:txBody>
      </p:sp>
      <p:sp>
        <p:nvSpPr>
          <p:cNvPr id="5" name="Titolo 3"/>
          <p:cNvSpPr>
            <a:spLocks noGrp="1"/>
          </p:cNvSpPr>
          <p:nvPr>
            <p:ph type="title"/>
          </p:nvPr>
        </p:nvSpPr>
        <p:spPr>
          <a:xfrm>
            <a:off x="0" y="365760"/>
            <a:ext cx="9144000" cy="548640"/>
          </a:xfrm>
          <a:solidFill>
            <a:schemeClr val="accent3"/>
          </a:solidFill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  <a:latin typeface="Arial Black" pitchFamily="34" charset="0"/>
              </a:rPr>
              <a:t>Flow </a:t>
            </a:r>
            <a:r>
              <a:rPr lang="it-IT" dirty="0" smtClean="0">
                <a:solidFill>
                  <a:srgbClr val="FF0000"/>
                </a:solidFill>
                <a:latin typeface="Arial Black" pitchFamily="34" charset="0"/>
              </a:rPr>
              <a:t>dee </a:t>
            </a:r>
            <a:r>
              <a:rPr lang="it-IT" sz="2000" dirty="0" err="1" smtClean="0">
                <a:solidFill>
                  <a:schemeClr val="accent2"/>
                </a:solidFill>
                <a:latin typeface="Arial Black" pitchFamily="34" charset="0"/>
              </a:rPr>
              <a:t>Flipped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it-IT" sz="2000" dirty="0" err="1">
                <a:solidFill>
                  <a:schemeClr val="accent2"/>
                </a:solidFill>
                <a:latin typeface="Arial Black" pitchFamily="34" charset="0"/>
              </a:rPr>
              <a:t>low-tech</a:t>
            </a:r>
            <a:r>
              <a:rPr lang="it-IT" sz="2000" dirty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dee </a:t>
            </a:r>
            <a:r>
              <a:rPr lang="it-IT" sz="2000" dirty="0" err="1" smtClean="0">
                <a:solidFill>
                  <a:schemeClr val="accent2"/>
                </a:solidFill>
                <a:latin typeface="Arial Black" pitchFamily="34" charset="0"/>
              </a:rPr>
              <a:t>learning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52422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b="0" dirty="0"/>
              <a:t>Per </a:t>
            </a:r>
            <a:r>
              <a:rPr lang="it-IT" b="0" dirty="0" smtClean="0"/>
              <a:t>l’</a:t>
            </a:r>
            <a:r>
              <a:rPr lang="it-IT" b="0" dirty="0" err="1" smtClean="0"/>
              <a:t>IdR</a:t>
            </a:r>
            <a:r>
              <a:rPr lang="it-IT" b="0" dirty="0" smtClean="0"/>
              <a:t> significherà stimolare la costruzione </a:t>
            </a:r>
            <a:br>
              <a:rPr lang="it-IT" b="0" dirty="0" smtClean="0"/>
            </a:br>
            <a:r>
              <a:rPr lang="it-IT" b="0" dirty="0" smtClean="0"/>
              <a:t>degli </a:t>
            </a:r>
            <a:r>
              <a:rPr lang="it-IT" b="0" dirty="0"/>
              <a:t>apprendimenti secondo la DEE, </a:t>
            </a:r>
            <a:r>
              <a:rPr lang="it-IT" b="0" dirty="0" smtClean="0"/>
              <a:t/>
            </a:r>
            <a:br>
              <a:rPr lang="it-IT" b="0" dirty="0" smtClean="0"/>
            </a:br>
            <a:r>
              <a:rPr lang="it-IT" b="0" dirty="0" smtClean="0"/>
              <a:t>con </a:t>
            </a:r>
            <a:r>
              <a:rPr lang="it-IT" b="0" dirty="0"/>
              <a:t>percorsi liberi di spaziare tra le possibilità concrete offerte dalla </a:t>
            </a:r>
            <a:r>
              <a:rPr lang="it-IT" b="0" dirty="0" smtClean="0"/>
              <a:t>situazione logistica e </a:t>
            </a:r>
            <a:r>
              <a:rPr lang="it-IT" b="0" dirty="0"/>
              <a:t>umana (alunni, scuola, territorio).</a:t>
            </a:r>
            <a:endParaRPr lang="it-IT" b="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b="0" dirty="0" smtClean="0"/>
              <a:t>Si adotteranno</a:t>
            </a:r>
            <a:r>
              <a:rPr lang="it-IT" b="0" dirty="0"/>
              <a:t>, </a:t>
            </a:r>
            <a:r>
              <a:rPr lang="it-IT" b="0" dirty="0" smtClean="0"/>
              <a:t>per </a:t>
            </a:r>
            <a:r>
              <a:rPr lang="it-IT" b="0" dirty="0"/>
              <a:t>il raggiungimento </a:t>
            </a:r>
            <a:r>
              <a:rPr lang="it-IT" b="0" dirty="0" smtClean="0"/>
              <a:t>degli </a:t>
            </a:r>
            <a:r>
              <a:rPr lang="it-IT" b="0" dirty="0"/>
              <a:t>obiettivi formativi e di fase</a:t>
            </a:r>
            <a:r>
              <a:rPr lang="it-IT" b="0" dirty="0" smtClean="0"/>
              <a:t> sia </a:t>
            </a:r>
            <a:r>
              <a:rPr lang="it-IT" b="0" dirty="0"/>
              <a:t>nuove tecnologie nella misura della disponibilità, sia attività manuali, creative, </a:t>
            </a:r>
            <a:r>
              <a:rPr lang="it-IT" b="0" dirty="0" smtClean="0"/>
              <a:t>linguistico- artistico-espressive ivi compreso il teatro in chiave didattica.</a:t>
            </a:r>
            <a:endParaRPr lang="it-IT" dirty="0"/>
          </a:p>
          <a:p>
            <a:endParaRPr lang="it-IT" dirty="0"/>
          </a:p>
        </p:txBody>
      </p:sp>
      <p:sp>
        <p:nvSpPr>
          <p:cNvPr id="5" name="Titolo 3"/>
          <p:cNvSpPr>
            <a:spLocks noGrp="1"/>
          </p:cNvSpPr>
          <p:nvPr>
            <p:ph type="title"/>
          </p:nvPr>
        </p:nvSpPr>
        <p:spPr>
          <a:xfrm>
            <a:off x="0" y="365760"/>
            <a:ext cx="9144000" cy="548640"/>
          </a:xfrm>
          <a:solidFill>
            <a:schemeClr val="accent3"/>
          </a:solidFill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  <a:latin typeface="Arial Black" pitchFamily="34" charset="0"/>
              </a:rPr>
              <a:t>Flow </a:t>
            </a:r>
            <a:r>
              <a:rPr lang="it-IT" dirty="0" smtClean="0">
                <a:solidFill>
                  <a:srgbClr val="FF0000"/>
                </a:solidFill>
                <a:latin typeface="Arial Black" pitchFamily="34" charset="0"/>
              </a:rPr>
              <a:t>dee </a:t>
            </a:r>
            <a:r>
              <a:rPr lang="it-IT" sz="2000" dirty="0" err="1" smtClean="0">
                <a:solidFill>
                  <a:schemeClr val="accent2"/>
                </a:solidFill>
                <a:latin typeface="Arial Black" pitchFamily="34" charset="0"/>
              </a:rPr>
              <a:t>Flipped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it-IT" sz="2000" dirty="0" err="1">
                <a:solidFill>
                  <a:schemeClr val="accent2"/>
                </a:solidFill>
                <a:latin typeface="Arial Black" pitchFamily="34" charset="0"/>
              </a:rPr>
              <a:t>low-tech</a:t>
            </a:r>
            <a:r>
              <a:rPr lang="it-IT" sz="2000" dirty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dee </a:t>
            </a:r>
            <a:r>
              <a:rPr lang="it-IT" sz="2000" dirty="0" err="1" smtClean="0">
                <a:solidFill>
                  <a:schemeClr val="accent2"/>
                </a:solidFill>
                <a:latin typeface="Arial Black" pitchFamily="34" charset="0"/>
              </a:rPr>
              <a:t>learning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85451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21029076"/>
              </p:ext>
            </p:extLst>
          </p:nvPr>
        </p:nvGraphicFramePr>
        <p:xfrm>
          <a:off x="822960" y="1097280"/>
          <a:ext cx="7349440" cy="3712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olo 3"/>
          <p:cNvSpPr>
            <a:spLocks noGrp="1"/>
          </p:cNvSpPr>
          <p:nvPr>
            <p:ph type="title"/>
          </p:nvPr>
        </p:nvSpPr>
        <p:spPr>
          <a:xfrm>
            <a:off x="0" y="365760"/>
            <a:ext cx="9144000" cy="548640"/>
          </a:xfrm>
          <a:solidFill>
            <a:schemeClr val="accent3"/>
          </a:solidFill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  <a:latin typeface="Arial Black" pitchFamily="34" charset="0"/>
              </a:rPr>
              <a:t>Flow </a:t>
            </a:r>
            <a:r>
              <a:rPr lang="it-IT" dirty="0" smtClean="0">
                <a:solidFill>
                  <a:srgbClr val="FF0000"/>
                </a:solidFill>
                <a:latin typeface="Arial Black" pitchFamily="34" charset="0"/>
              </a:rPr>
              <a:t>dee </a:t>
            </a:r>
            <a:r>
              <a:rPr lang="it-IT" sz="2000" dirty="0" err="1" smtClean="0">
                <a:solidFill>
                  <a:schemeClr val="accent2"/>
                </a:solidFill>
                <a:latin typeface="Arial Black" pitchFamily="34" charset="0"/>
              </a:rPr>
              <a:t>Flipped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it-IT" sz="2000" dirty="0" err="1">
                <a:solidFill>
                  <a:schemeClr val="accent2"/>
                </a:solidFill>
                <a:latin typeface="Arial Black" pitchFamily="34" charset="0"/>
              </a:rPr>
              <a:t>low-tech</a:t>
            </a:r>
            <a:r>
              <a:rPr lang="it-IT" sz="2000" dirty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dee </a:t>
            </a:r>
            <a:r>
              <a:rPr lang="it-IT" sz="2000" dirty="0" err="1" smtClean="0">
                <a:solidFill>
                  <a:schemeClr val="accent2"/>
                </a:solidFill>
                <a:latin typeface="Arial Black" pitchFamily="34" charset="0"/>
              </a:rPr>
              <a:t>learning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01630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8720"/>
            <a:ext cx="8352928" cy="5636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olo 3"/>
          <p:cNvSpPr>
            <a:spLocks noGrp="1"/>
          </p:cNvSpPr>
          <p:nvPr>
            <p:ph type="title"/>
          </p:nvPr>
        </p:nvSpPr>
        <p:spPr>
          <a:xfrm>
            <a:off x="0" y="365760"/>
            <a:ext cx="9144000" cy="548640"/>
          </a:xfrm>
          <a:solidFill>
            <a:schemeClr val="accent3"/>
          </a:solidFill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  <a:latin typeface="Arial Black" pitchFamily="34" charset="0"/>
              </a:rPr>
              <a:t>Flow </a:t>
            </a:r>
            <a:r>
              <a:rPr lang="it-IT" dirty="0" smtClean="0">
                <a:solidFill>
                  <a:srgbClr val="FF0000"/>
                </a:solidFill>
                <a:latin typeface="Arial Black" pitchFamily="34" charset="0"/>
              </a:rPr>
              <a:t>dee </a:t>
            </a:r>
            <a:r>
              <a:rPr lang="it-IT" sz="2000" dirty="0" err="1" smtClean="0">
                <a:solidFill>
                  <a:schemeClr val="accent2"/>
                </a:solidFill>
                <a:latin typeface="Arial Black" pitchFamily="34" charset="0"/>
              </a:rPr>
              <a:t>Flipped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it-IT" sz="2000" dirty="0" err="1">
                <a:solidFill>
                  <a:schemeClr val="accent2"/>
                </a:solidFill>
                <a:latin typeface="Arial Black" pitchFamily="34" charset="0"/>
              </a:rPr>
              <a:t>low-tech</a:t>
            </a:r>
            <a:r>
              <a:rPr lang="it-IT" sz="2000" dirty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dee </a:t>
            </a:r>
            <a:r>
              <a:rPr lang="it-IT" sz="2000" dirty="0" err="1" smtClean="0">
                <a:solidFill>
                  <a:schemeClr val="accent2"/>
                </a:solidFill>
                <a:latin typeface="Arial Black" pitchFamily="34" charset="0"/>
              </a:rPr>
              <a:t>learning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94715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76" t="685" r="28731" b="77160"/>
          <a:stretch/>
        </p:blipFill>
        <p:spPr bwMode="auto">
          <a:xfrm>
            <a:off x="526148" y="4055354"/>
            <a:ext cx="8006291" cy="2452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olo 3"/>
          <p:cNvSpPr>
            <a:spLocks noGrp="1"/>
          </p:cNvSpPr>
          <p:nvPr>
            <p:ph type="title"/>
          </p:nvPr>
        </p:nvSpPr>
        <p:spPr>
          <a:xfrm>
            <a:off x="0" y="365760"/>
            <a:ext cx="9144000" cy="548640"/>
          </a:xfrm>
          <a:solidFill>
            <a:schemeClr val="accent3"/>
          </a:solidFill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  <a:latin typeface="Arial Black" pitchFamily="34" charset="0"/>
              </a:rPr>
              <a:t>Flow </a:t>
            </a:r>
            <a:r>
              <a:rPr lang="it-IT" dirty="0" smtClean="0">
                <a:solidFill>
                  <a:srgbClr val="FF0000"/>
                </a:solidFill>
                <a:latin typeface="Arial Black" pitchFamily="34" charset="0"/>
              </a:rPr>
              <a:t>dee </a:t>
            </a:r>
            <a:r>
              <a:rPr lang="it-IT" sz="2000" dirty="0" err="1" smtClean="0">
                <a:solidFill>
                  <a:schemeClr val="accent2"/>
                </a:solidFill>
                <a:latin typeface="Arial Black" pitchFamily="34" charset="0"/>
              </a:rPr>
              <a:t>Flipped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it-IT" sz="2000" dirty="0" err="1">
                <a:solidFill>
                  <a:schemeClr val="accent2"/>
                </a:solidFill>
                <a:latin typeface="Arial Black" pitchFamily="34" charset="0"/>
              </a:rPr>
              <a:t>low-tech</a:t>
            </a:r>
            <a:r>
              <a:rPr lang="it-IT" sz="2000" dirty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dee </a:t>
            </a:r>
            <a:r>
              <a:rPr lang="it-IT" sz="2000" dirty="0" err="1" smtClean="0">
                <a:solidFill>
                  <a:schemeClr val="accent2"/>
                </a:solidFill>
                <a:latin typeface="Arial Black" pitchFamily="34" charset="0"/>
              </a:rPr>
              <a:t>learning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endParaRPr lang="it-IT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99" b="77187"/>
          <a:stretch/>
        </p:blipFill>
        <p:spPr bwMode="auto">
          <a:xfrm>
            <a:off x="5220072" y="980728"/>
            <a:ext cx="3395246" cy="1789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524" b="77187"/>
          <a:stretch/>
        </p:blipFill>
        <p:spPr bwMode="auto">
          <a:xfrm>
            <a:off x="500672" y="980728"/>
            <a:ext cx="2613352" cy="1789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599146" y="2924944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>
                <a:solidFill>
                  <a:schemeClr val="accent2"/>
                </a:solidFill>
              </a:rPr>
              <a:t>Nel progettare in chiave DEE è essenziale tenere in conto, almeno potenzialmente, la condizione reale degli alunni e stabilire con ragionevole approssimazione la domanda educativa alla base delle esigenze di ogni UA.</a:t>
            </a:r>
            <a:endParaRPr lang="it-IT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66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" t="22813" r="52814" b="1400"/>
          <a:stretch/>
        </p:blipFill>
        <p:spPr bwMode="auto">
          <a:xfrm>
            <a:off x="755576" y="980728"/>
            <a:ext cx="4919952" cy="539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olo 3"/>
          <p:cNvSpPr>
            <a:spLocks noGrp="1"/>
          </p:cNvSpPr>
          <p:nvPr>
            <p:ph type="title"/>
          </p:nvPr>
        </p:nvSpPr>
        <p:spPr>
          <a:xfrm>
            <a:off x="0" y="365760"/>
            <a:ext cx="9144000" cy="548640"/>
          </a:xfrm>
          <a:solidFill>
            <a:schemeClr val="accent3"/>
          </a:solidFill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  <a:latin typeface="Arial Black" pitchFamily="34" charset="0"/>
              </a:rPr>
              <a:t>Flow </a:t>
            </a:r>
            <a:r>
              <a:rPr lang="it-IT" dirty="0" smtClean="0">
                <a:solidFill>
                  <a:srgbClr val="FF0000"/>
                </a:solidFill>
                <a:latin typeface="Arial Black" pitchFamily="34" charset="0"/>
              </a:rPr>
              <a:t>dee </a:t>
            </a:r>
            <a:r>
              <a:rPr lang="it-IT" sz="2000" dirty="0" err="1" smtClean="0">
                <a:solidFill>
                  <a:schemeClr val="accent2"/>
                </a:solidFill>
                <a:latin typeface="Arial Black" pitchFamily="34" charset="0"/>
              </a:rPr>
              <a:t>Flipped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it-IT" sz="2000" dirty="0" err="1">
                <a:solidFill>
                  <a:schemeClr val="accent2"/>
                </a:solidFill>
                <a:latin typeface="Arial Black" pitchFamily="34" charset="0"/>
              </a:rPr>
              <a:t>low-tech</a:t>
            </a:r>
            <a:r>
              <a:rPr lang="it-IT" sz="2000" dirty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dee </a:t>
            </a:r>
            <a:r>
              <a:rPr lang="it-IT" sz="2000" dirty="0" err="1" smtClean="0">
                <a:solidFill>
                  <a:schemeClr val="accent2"/>
                </a:solidFill>
                <a:latin typeface="Arial Black" pitchFamily="34" charset="0"/>
              </a:rPr>
              <a:t>learning</a:t>
            </a:r>
            <a:r>
              <a:rPr lang="it-IT" sz="2000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endParaRPr lang="it-IT" sz="2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012160" y="980728"/>
            <a:ext cx="273630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2"/>
                </a:solidFill>
              </a:rPr>
              <a:t>Dopo la fase ideativa, </a:t>
            </a:r>
            <a:br>
              <a:rPr lang="it-IT" dirty="0" smtClean="0">
                <a:solidFill>
                  <a:schemeClr val="accent2"/>
                </a:solidFill>
              </a:rPr>
            </a:br>
            <a:r>
              <a:rPr lang="it-IT" dirty="0" smtClean="0">
                <a:solidFill>
                  <a:schemeClr val="accent2"/>
                </a:solidFill>
              </a:rPr>
              <a:t>si procede alla progettazione dell’UA prestando massima attenzione alla </a:t>
            </a:r>
            <a:r>
              <a:rPr lang="it-IT" dirty="0">
                <a:solidFill>
                  <a:schemeClr val="accent2"/>
                </a:solidFill>
              </a:rPr>
              <a:t>pianificazione delle esperienze di apprendimento, </a:t>
            </a:r>
            <a:r>
              <a:rPr lang="it-IT" dirty="0" smtClean="0">
                <a:solidFill>
                  <a:schemeClr val="accent2"/>
                </a:solidFill>
              </a:rPr>
              <a:t/>
            </a:r>
            <a:br>
              <a:rPr lang="it-IT" dirty="0" smtClean="0">
                <a:solidFill>
                  <a:schemeClr val="accent2"/>
                </a:solidFill>
              </a:rPr>
            </a:br>
            <a:r>
              <a:rPr lang="it-IT" dirty="0" smtClean="0">
                <a:solidFill>
                  <a:schemeClr val="accent2"/>
                </a:solidFill>
              </a:rPr>
              <a:t>a </a:t>
            </a:r>
            <a:r>
              <a:rPr lang="it-IT" dirty="0">
                <a:solidFill>
                  <a:schemeClr val="accent2"/>
                </a:solidFill>
              </a:rPr>
              <a:t>partire dai bisogni educativi del soggetto </a:t>
            </a:r>
            <a:r>
              <a:rPr lang="it-IT" dirty="0">
                <a:solidFill>
                  <a:schemeClr val="accent2"/>
                </a:solidFill>
              </a:rPr>
              <a:t>concreto nel </a:t>
            </a:r>
            <a:r>
              <a:rPr lang="it-IT" dirty="0">
                <a:solidFill>
                  <a:schemeClr val="accent2"/>
                </a:solidFill>
              </a:rPr>
              <a:t>suo particolare momento evolutivo</a:t>
            </a:r>
            <a:r>
              <a:rPr lang="it-IT" dirty="0" smtClean="0">
                <a:solidFill>
                  <a:schemeClr val="accent2"/>
                </a:solidFill>
              </a:rPr>
              <a:t>.</a:t>
            </a:r>
          </a:p>
          <a:p>
            <a:endParaRPr lang="it-IT" dirty="0">
              <a:solidFill>
                <a:schemeClr val="accent2"/>
              </a:solidFill>
            </a:endParaRPr>
          </a:p>
          <a:p>
            <a:r>
              <a:rPr lang="it-IT" dirty="0" smtClean="0">
                <a:solidFill>
                  <a:schemeClr val="accent2"/>
                </a:solidFill>
              </a:rPr>
              <a:t>La definizione della domanda deve bilanciare i dati esistenziali con la normativa in vigore.</a:t>
            </a:r>
            <a:endParaRPr lang="it-IT" dirty="0">
              <a:solidFill>
                <a:schemeClr val="accent2"/>
              </a:solidFill>
            </a:endParaRPr>
          </a:p>
          <a:p>
            <a:endParaRPr lang="it-IT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41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oli">
  <a:themeElements>
    <a:clrScheme name="Personalizzato 1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002060"/>
      </a:accent2>
      <a:accent3>
        <a:srgbClr val="FFFF00"/>
      </a:accent3>
      <a:accent4>
        <a:srgbClr val="FF9900"/>
      </a:accent4>
      <a:accent5>
        <a:srgbClr val="FF0000"/>
      </a:accent5>
      <a:accent6>
        <a:srgbClr val="7030A0"/>
      </a:accent6>
      <a:hlink>
        <a:srgbClr val="5F5F5F"/>
      </a:hlink>
      <a:folHlink>
        <a:srgbClr val="969696"/>
      </a:folHlink>
    </a:clrScheme>
    <a:fontScheme name="Angol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ol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301</TotalTime>
  <Words>755</Words>
  <Application>Microsoft Office PowerPoint</Application>
  <PresentationFormat>Presentazione su schermo (4:3)</PresentationFormat>
  <Paragraphs>78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Angoli</vt:lpstr>
      <vt:lpstr>Flow dee</vt:lpstr>
      <vt:lpstr>Presentazione standard di PowerPoint</vt:lpstr>
      <vt:lpstr>Flow dee Flipped low-tech dee learning </vt:lpstr>
      <vt:lpstr>Flow dee Flipped low-tech dee learning </vt:lpstr>
      <vt:lpstr>Flow dee Flipped low-tech dee learning </vt:lpstr>
      <vt:lpstr>Flow dee Flipped low-tech dee learning </vt:lpstr>
      <vt:lpstr>Flow dee Flipped low-tech dee learning </vt:lpstr>
      <vt:lpstr>Flow dee Flipped low-tech dee learning </vt:lpstr>
      <vt:lpstr>Flow dee Flipped low-tech dee learning </vt:lpstr>
      <vt:lpstr>Flow dee Flipped low-tech dee learning </vt:lpstr>
      <vt:lpstr>Flow dee Flipped low-tech dee learning </vt:lpstr>
      <vt:lpstr>Flow dee Flipped low-tech dee learning </vt:lpstr>
      <vt:lpstr>Flow dee Flipped low-tech dee learning </vt:lpstr>
      <vt:lpstr>Flow dee Flipped low-tech dee learning </vt:lpstr>
      <vt:lpstr>Flow dee Flipped low-tech dee learning </vt:lpstr>
      <vt:lpstr>Flow dee Flipped low-tech dee learning </vt:lpstr>
      <vt:lpstr>Flow dee Flipped low-tech dee learning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dee</dc:title>
  <dc:creator>Stefania</dc:creator>
  <cp:lastModifiedBy>Stefania</cp:lastModifiedBy>
  <cp:revision>35</cp:revision>
  <dcterms:created xsi:type="dcterms:W3CDTF">2015-10-01T09:24:34Z</dcterms:created>
  <dcterms:modified xsi:type="dcterms:W3CDTF">2015-10-01T15:17:39Z</dcterms:modified>
</cp:coreProperties>
</file>